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34"/>
  </p:handoutMasterIdLst>
  <p:sldIdLst>
    <p:sldId id="256" r:id="rId3"/>
    <p:sldId id="258" r:id="rId4"/>
    <p:sldId id="324" r:id="rId5"/>
    <p:sldId id="319" r:id="rId6"/>
    <p:sldId id="325" r:id="rId7"/>
    <p:sldId id="320" r:id="rId8"/>
    <p:sldId id="326" r:id="rId9"/>
    <p:sldId id="301" r:id="rId10"/>
    <p:sldId id="321" r:id="rId11"/>
    <p:sldId id="303" r:id="rId12"/>
    <p:sldId id="327" r:id="rId13"/>
    <p:sldId id="304" r:id="rId14"/>
    <p:sldId id="305" r:id="rId15"/>
    <p:sldId id="328" r:id="rId16"/>
    <p:sldId id="306" r:id="rId17"/>
    <p:sldId id="329" r:id="rId18"/>
    <p:sldId id="309" r:id="rId19"/>
    <p:sldId id="330" r:id="rId20"/>
    <p:sldId id="310" r:id="rId21"/>
    <p:sldId id="311" r:id="rId22"/>
    <p:sldId id="312" r:id="rId23"/>
    <p:sldId id="315" r:id="rId24"/>
    <p:sldId id="314" r:id="rId25"/>
    <p:sldId id="316" r:id="rId26"/>
    <p:sldId id="317" r:id="rId27"/>
    <p:sldId id="318" r:id="rId28"/>
    <p:sldId id="322" r:id="rId29"/>
    <p:sldId id="352" r:id="rId30"/>
    <p:sldId id="323" r:id="rId31"/>
    <p:sldId id="351" r:id="rId32"/>
    <p:sldId id="308" r:id="rId33"/>
  </p:sldIdLst>
  <p:sldSz cx="9144000" cy="6858000" type="screen4x3"/>
  <p:notesSz cx="6755130" cy="98425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9999"/>
    <a:srgbClr val="FF00FF"/>
    <a:srgbClr val="990099"/>
    <a:srgbClr val="990000"/>
    <a:srgbClr val="FF3300"/>
    <a:srgbClr val="0033CC"/>
    <a:srgbClr val="3399FF"/>
    <a:srgbClr val="C8FB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484"/>
    <p:restoredTop sz="90929"/>
  </p:normalViewPr>
  <p:slideViewPr>
    <p:cSldViewPr showGuides="1">
      <p:cViewPr>
        <p:scale>
          <a:sx n="75" d="100"/>
          <a:sy n="75" d="100"/>
        </p:scale>
        <p:origin x="-2814" y="-9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handoutMaster" Target="handoutMasters/handoutMaster1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1858" name="页眉占位符 12185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7350" cy="492125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p>
            <a:pPr lvl="0" indent="0"/>
            <a:endParaRPr lang="zh-CN" altLang="en-US" sz="1200" dirty="0">
              <a:ea typeface="华文新魏" pitchFamily="2" charset="-122"/>
            </a:endParaRPr>
          </a:p>
        </p:txBody>
      </p:sp>
      <p:sp>
        <p:nvSpPr>
          <p:cNvPr id="121859" name="日期占位符 121858"/>
          <p:cNvSpPr>
            <a:spLocks noGrp="1"/>
          </p:cNvSpPr>
          <p:nvPr>
            <p:ph type="dt" sz="quarter" idx="1"/>
          </p:nvPr>
        </p:nvSpPr>
        <p:spPr>
          <a:xfrm>
            <a:off x="3827463" y="0"/>
            <a:ext cx="2927350" cy="492125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indent="0" algn="r"/>
            <a:endParaRPr lang="en-US" altLang="zh-CN" sz="1200" dirty="0">
              <a:solidFill>
                <a:schemeClr val="tx2"/>
              </a:solidFill>
              <a:ea typeface="华文新魏" pitchFamily="2" charset="-122"/>
            </a:endParaRPr>
          </a:p>
        </p:txBody>
      </p:sp>
      <p:sp>
        <p:nvSpPr>
          <p:cNvPr id="121860" name="页脚占位符 121859"/>
          <p:cNvSpPr>
            <a:spLocks noGrp="1"/>
          </p:cNvSpPr>
          <p:nvPr>
            <p:ph type="ftr" sz="quarter" idx="2"/>
          </p:nvPr>
        </p:nvSpPr>
        <p:spPr>
          <a:xfrm>
            <a:off x="0" y="9350375"/>
            <a:ext cx="2927350" cy="492125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indent="0" algn="ctr"/>
            <a:endParaRPr lang="en-US" altLang="zh-CN" sz="1200" b="1" dirty="0">
              <a:solidFill>
                <a:schemeClr val="tx2"/>
              </a:solidFill>
              <a:ea typeface="华文新魏" pitchFamily="2" charset="-122"/>
            </a:endParaRPr>
          </a:p>
        </p:txBody>
      </p:sp>
      <p:sp>
        <p:nvSpPr>
          <p:cNvPr id="121861" name="灯片编号占位符 121860"/>
          <p:cNvSpPr>
            <a:spLocks noGrp="1"/>
          </p:cNvSpPr>
          <p:nvPr>
            <p:ph type="sldNum" sz="quarter" idx="3"/>
          </p:nvPr>
        </p:nvSpPr>
        <p:spPr>
          <a:xfrm>
            <a:off x="3827463" y="9350375"/>
            <a:ext cx="2927350" cy="492125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indent="0" algn="r"/>
            <a:fld id="{9A0DB2DC-4C9A-4742-B13C-FB6460FD3503}" type="slidenum">
              <a:rPr lang="zh-CN" altLang="en-US" sz="1200" dirty="0">
                <a:solidFill>
                  <a:schemeClr val="tx2"/>
                </a:solidFill>
                <a:ea typeface="华文新魏" pitchFamily="2" charset="-122"/>
              </a:rPr>
            </a:fld>
            <a:endParaRPr lang="zh-CN" altLang="en-US" sz="1200" dirty="0">
              <a:solidFill>
                <a:schemeClr val="tx2"/>
              </a:solidFill>
              <a:ea typeface="华文新魏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52225"/>
          <p:cNvSpPr>
            <a:spLocks noChangeArrowheads="1"/>
          </p:cNvSpPr>
          <p:nvPr/>
        </p:nvSpPr>
        <p:spPr bwMode="auto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051" name="图片 52226" descr="ANABNR2"/>
          <p:cNvPicPr>
            <a:picLocks noChangeAspect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矩形 52227"/>
          <p:cNvSpPr>
            <a:spLocks noChangeArrowheads="1"/>
          </p:cNvSpPr>
          <p:nvPr/>
        </p:nvSpPr>
        <p:spPr bwMode="auto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2229" name="标题 52228"/>
          <p:cNvSpPr>
            <a:spLocks noGrp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lvl="0">
              <a:defRPr kern="1200"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52230" name="副标题 52229"/>
          <p:cNvSpPr>
            <a:spLocks noGrp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0" lvl="0" indent="0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6" name="日期占位符 52230"/>
          <p:cNvSpPr>
            <a:spLocks noGrp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strike="noStrike" kern="1200" cap="none" spc="0" normalizeH="0" baseline="0" noProof="1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页脚占位符 52231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i="0" strike="noStrike" kern="1200" cap="none" spc="0" normalizeH="0" baseline="0" noProof="1"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8" name="灯片编号占位符 52232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zh-CN" altLang="en-US" sz="1400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716657" cy="5378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24" y="210185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矩形 51201"/>
          <p:cNvSpPr>
            <a:spLocks noChangeArrowheads="1"/>
          </p:cNvSpPr>
          <p:nvPr/>
        </p:nvSpPr>
        <p:spPr bwMode="auto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矩形 51202"/>
          <p:cNvSpPr>
            <a:spLocks noChangeArrowheads="1"/>
          </p:cNvSpPr>
          <p:nvPr/>
        </p:nvSpPr>
        <p:spPr bwMode="auto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8" name="矩形 51203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2" cstate="print"/>
            <a:srcRect/>
            <a:tile tx="0" ty="0" sx="100000" sy="100000" flip="none" algn="tl"/>
          </a:blipFill>
          <a:ln w="9525">
            <a:noFill/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矩形 51204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2" cstate="print"/>
            <a:srcRect/>
            <a:tile tx="0" ty="0" sx="100000" sy="100000" flip="none" algn="tl"/>
          </a:blipFill>
          <a:ln w="9525">
            <a:noFill/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标题 51205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07" name="日期占位符 51206"/>
          <p:cNvSpPr>
            <a:spLocks noGrp="1"/>
          </p:cNvSpPr>
          <p:nvPr>
            <p:ph type="dt" sz="half" idx="2"/>
          </p:nvPr>
        </p:nvSpPr>
        <p:spPr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400" noProof="1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08" name="页脚占位符 51207"/>
          <p:cNvSpPr>
            <a:spLocks noGrp="1"/>
          </p:cNvSpPr>
          <p:nvPr>
            <p:ph type="ftr" sz="quarter" idx="3"/>
          </p:nvPr>
        </p:nvSpPr>
        <p:spPr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algn="ctr">
              <a:defRPr sz="1600" b="1" noProof="1">
                <a:solidFill>
                  <a:schemeClr val="tx2"/>
                </a:solidFill>
                <a:cs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6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TJ ESH</a:t>
            </a:r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  <p:pic>
        <p:nvPicPr>
          <p:cNvPr id="1033" name="图片 51208" descr="anabnr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4" name="矩形 51209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11" name="灯片编号占位符 51210"/>
          <p:cNvSpPr>
            <a:spLocks noGrp="1"/>
          </p:cNvSpPr>
          <p:nvPr>
            <p:ph type="sldNum" sz="quarter" idx="4"/>
          </p:nvPr>
        </p:nvSpPr>
        <p:spPr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trike="noStrike" noProof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chemeClr val="tx2"/>
              </a:solidFill>
            </a:endParaRPr>
          </a:p>
        </p:txBody>
      </p:sp>
      <p:sp>
        <p:nvSpPr>
          <p:cNvPr id="1036" name="文本占位符 51211"/>
          <p:cNvSpPr>
            <a:spLocks noGrp="1"/>
          </p:cNvSpPr>
          <p:nvPr>
            <p:ph type="body"/>
          </p:nvPr>
        </p:nvSpPr>
        <p:spPr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 indent="-4572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45593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7430" lvl="1" indent="-4559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330" lvl="2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230" lvl="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hyperlink" Target="http://www.gxmu.net.cn/gxmufy1/ks/my webs/tangyaojianfufa.ht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wmf"/><Relationship Id="rId1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1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1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wmf"/><Relationship Id="rId2" Type="http://schemas.openxmlformats.org/officeDocument/2006/relationships/image" Target="../media/image14.jpeg"/><Relationship Id="rId1" Type="http://schemas.openxmlformats.org/officeDocument/2006/relationships/hyperlink" Target="http://images.google.com/imgres?imgurl=wsj.wuxi.gov.cn/_BORDERS/pop.jpg&amp;imgrefurl=http://wsj.wuxi.gov.cn/xywenyao/jkhuli/new_page_1.htm&amp;h=100&amp;w=68&amp;sz=9&amp;tbnid=uUsyXLy7VZMJ:&amp;tbnh=76&amp;tbnw=52&amp;start=42&amp;prev=/images%3Fq%3D%25E7%2596%25BE%25E7%2597%2585%25E6%258A%25A4%25E7%2590%2586%26start%3D40%26hl%3Dzh-CN%26lr%3D%26ie%3DUTF-8%26inlang%3Dzh-CN%26sa%3DN" TargetMode="Externa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wmf"/><Relationship Id="rId2" Type="http://schemas.openxmlformats.org/officeDocument/2006/relationships/image" Target="../media/image14.jpeg"/><Relationship Id="rId1" Type="http://schemas.openxmlformats.org/officeDocument/2006/relationships/hyperlink" Target="http://images.google.com/imgres?imgurl=wsj.wuxi.gov.cn/_BORDERS/pop.jpg&amp;imgrefurl=http://wsj.wuxi.gov.cn/xywenyao/jkhuli/new_page_1.htm&amp;h=100&amp;w=68&amp;sz=9&amp;tbnid=uUsyXLy7VZMJ:&amp;tbnh=76&amp;tbnw=52&amp;start=42&amp;prev=/images%3Fq%3D%25E7%2596%25BE%25E7%2597%2585%25E6%258A%25A4%25E7%2590%2586%26start%3D40%26hl%3Dzh-CN%26lr%3D%26ie%3DUTF-8%26inlang%3Dzh-CN%26sa%3DN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jpeg"/><Relationship Id="rId2" Type="http://schemas.openxmlformats.org/officeDocument/2006/relationships/hyperlink" Target="http://www.jzbzk.com/yemian/02.htm" TargetMode="External"/><Relationship Id="rId1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hyperlink" Target="http://image.baidu.com/ir?u=http://vod.ttyy.org/Flowers/0002/s/289.jpg&amp;f=http://vod.ttyy.org/Flowers/0002/index20.htm&amp;c=baid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hyperlink" Target="http://image.baidu.com/ir?u=http://vod.ttyy.org/Flowers/0002/s/289.jpg&amp;f=http://vod.ttyy.org/Flowers/0002/index20.htm&amp;c=baidu" TargetMode="Externa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9" name="副标题 29698"/>
          <p:cNvSpPr>
            <a:spLocks noGrp="1"/>
          </p:cNvSpPr>
          <p:nvPr>
            <p:ph type="subTitle" idx="1"/>
          </p:nvPr>
        </p:nvSpPr>
        <p:spPr>
          <a:xfrm>
            <a:off x="2522538" y="4819650"/>
            <a:ext cx="3240087" cy="628650"/>
          </a:xfrm>
          <a:ln/>
        </p:spPr>
        <p:txBody>
          <a:bodyPr wrap="square" lIns="91440" tIns="45720" rIns="91440" bIns="45720" anchor="t" anchorCtr="0"/>
          <a:p>
            <a:pPr eaLnBrk="1" hangingPunct="1">
              <a:buSzPct val="75000"/>
            </a:pPr>
            <a:endParaRPr lang="zh-CN" altLang="en-US" kern="120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buSzPct val="75000"/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+mn-cs"/>
              </a:rPr>
              <a:t>                                                                    </a:t>
            </a:r>
            <a:endParaRPr lang="en-US" altLang="zh-CN" sz="2400" kern="1200" dirty="0">
              <a:solidFill>
                <a:schemeClr val="tx2"/>
              </a:solidFill>
              <a:latin typeface="华文新魏" pitchFamily="2" charset="-122"/>
              <a:ea typeface="华文新魏" pitchFamily="2" charset="-122"/>
              <a:cs typeface="+mn-cs"/>
            </a:endParaRPr>
          </a:p>
        </p:txBody>
      </p:sp>
      <p:pic>
        <p:nvPicPr>
          <p:cNvPr id="4098" name="图片 29706" descr="tangyao1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819650"/>
            <a:ext cx="1371600" cy="1298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1285852" y="1285860"/>
            <a:ext cx="685804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5400" b="1" i="0" u="none" strike="noStrike" kern="1200" cap="all" spc="0" normalizeH="0" baseline="0" noProof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华文琥珀" charset="0"/>
                <a:ea typeface="华文琥珀" charset="0"/>
                <a:cs typeface="+mn-cs"/>
              </a:rPr>
              <a:t>如何预防颈椎病</a:t>
            </a:r>
            <a:endParaRPr kumimoji="0" lang="zh-CN" altLang="en-US" sz="54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66135" y="4617085"/>
            <a:ext cx="3139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 </a:t>
            </a:r>
            <a:r>
              <a:rPr lang="zh-CN" altLang="en-US" sz="2000" b="1"/>
              <a:t>盐津县中医医院  李小稳</a:t>
            </a:r>
            <a:endParaRPr lang="zh-CN" altLang="en-US" sz="2000" b="1"/>
          </a:p>
        </p:txBody>
      </p:sp>
    </p:spTree>
  </p:cSld>
  <p:clrMapOvr>
    <a:masterClrMapping/>
  </p:clrMapOvr>
  <p:transition spd="med" advTm="3324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1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charRg st="1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3" name="文本占位符 97282"/>
          <p:cNvSpPr>
            <a:spLocks noGrp="1"/>
          </p:cNvSpPr>
          <p:nvPr>
            <p:ph idx="1"/>
          </p:nvPr>
        </p:nvSpPr>
        <p:spPr>
          <a:xfrm>
            <a:off x="1524000" y="1981200"/>
            <a:ext cx="7086600" cy="43434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</p:spPr>
        <p:txBody>
          <a:bodyPr vert="horz" wrap="square" lIns="91440" tIns="45720" rIns="91440" bIns="45720" numCol="1" anchor="t" anchorCtr="0" compatLnSpc="1"/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b="1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1. </a:t>
            </a:r>
            <a:r>
              <a:rPr lang="zh-CN" altLang="en-US" b="1" u="sng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坐姿正确 </a:t>
            </a:r>
            <a:r>
              <a:rPr lang="zh-CN" altLang="en-US" b="1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:   </a:t>
            </a:r>
            <a:r>
              <a:rPr lang="zh-CN" altLang="en-US" u="sng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要预防颈椎病的发</a:t>
            </a:r>
            <a:endParaRPr lang="zh-CN" altLang="en-US" u="sng" dirty="0">
              <a:solidFill>
                <a:srgbClr val="FF3300"/>
              </a:solidFill>
              <a:latin typeface="华文新魏" pitchFamily="2" charset="-122"/>
              <a:ea typeface="华文隶书" pitchFamily="2" charset="-122"/>
            </a:endParaRPr>
          </a:p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u="sng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生，最重要的是坐姿要正确，使颈肩</a:t>
            </a:r>
            <a:endParaRPr lang="zh-CN" altLang="en-US" u="sng" dirty="0">
              <a:solidFill>
                <a:srgbClr val="FF3300"/>
              </a:solidFill>
              <a:latin typeface="华文新魏" pitchFamily="2" charset="-122"/>
              <a:ea typeface="华文隶书" pitchFamily="2" charset="-122"/>
            </a:endParaRPr>
          </a:p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u="sng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部放松，保持最舒适自然的姿势</a:t>
            </a:r>
            <a:r>
              <a:rPr lang="zh-CN" altLang="en-US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新魏" pitchFamily="2" charset="-122"/>
                <a:ea typeface="华文隶书" pitchFamily="2" charset="-122"/>
              </a:rPr>
              <a:t>。</a:t>
            </a:r>
            <a:r>
              <a:rPr lang="zh-CN" altLang="en-US" dirty="0">
                <a:latin typeface="华文新魏" pitchFamily="2" charset="-122"/>
                <a:ea typeface="华文隶书" pitchFamily="2" charset="-122"/>
              </a:rPr>
              <a:t>办</a:t>
            </a:r>
            <a:endParaRPr lang="zh-CN" altLang="en-US" dirty="0">
              <a:latin typeface="华文新魏" pitchFamily="2" charset="-122"/>
              <a:ea typeface="华文隶书" pitchFamily="2" charset="-122"/>
            </a:endParaRPr>
          </a:p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dirty="0">
                <a:latin typeface="华文新魏" pitchFamily="2" charset="-122"/>
                <a:ea typeface="华文隶书" pitchFamily="2" charset="-122"/>
              </a:rPr>
              <a:t>公室工作者，还应不时站起来走动，</a:t>
            </a:r>
            <a:endParaRPr lang="zh-CN" altLang="en-US" dirty="0">
              <a:latin typeface="华文新魏" pitchFamily="2" charset="-122"/>
              <a:ea typeface="华文隶书" pitchFamily="2" charset="-122"/>
            </a:endParaRPr>
          </a:p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dirty="0">
                <a:latin typeface="华文新魏" pitchFamily="2" charset="-122"/>
                <a:ea typeface="华文隶书" pitchFamily="2" charset="-122"/>
              </a:rPr>
              <a:t>活动一下颈肩部，使颈肩部的肌肉得</a:t>
            </a:r>
            <a:endParaRPr lang="zh-CN" altLang="en-US" dirty="0">
              <a:latin typeface="华文新魏" pitchFamily="2" charset="-122"/>
              <a:ea typeface="华文隶书" pitchFamily="2" charset="-122"/>
            </a:endParaRPr>
          </a:p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dirty="0">
                <a:latin typeface="华文新魏" pitchFamily="2" charset="-122"/>
                <a:ea typeface="华文隶书" pitchFamily="2" charset="-122"/>
              </a:rPr>
              <a:t>到松弛。</a:t>
            </a:r>
            <a:endParaRPr lang="zh-CN" altLang="en-US" dirty="0">
              <a:solidFill>
                <a:srgbClr val="E9133C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2291" name="标题 97288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239000" cy="1143000"/>
          </a:xfrm>
          <a:prstGeom prst="horizontalScroll">
            <a:avLst>
              <a:gd name="adj" fmla="val 12500"/>
            </a:avLst>
          </a:prstGeom>
          <a:solidFill>
            <a:srgbClr val="CCFFCC">
              <a:alpha val="50195"/>
            </a:srgbClr>
          </a:solidFill>
          <a:ln>
            <a:solidFill>
              <a:schemeClr val="tx1">
                <a:alpha val="100000"/>
              </a:schemeClr>
            </a:solidFill>
            <a:prstDash val="sysDot"/>
          </a:ln>
        </p:spPr>
        <p:txBody>
          <a:bodyPr vert="horz" wrap="square" lIns="91440" tIns="45720" rIns="91440" bIns="45720" anchor="b"/>
          <a:p>
            <a:pPr algn="ctr" eaLnBrk="1" hangingPunct="1"/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endParaRPr lang="zh-CN" altLang="en-US" sz="3600" dirty="0">
              <a:solidFill>
                <a:srgbClr val="9A0A8C"/>
              </a:solidFill>
              <a:ea typeface="华文新魏" pitchFamily="2" charset="-122"/>
            </a:endParaRPr>
          </a:p>
        </p:txBody>
      </p:sp>
      <p:sp>
        <p:nvSpPr>
          <p:cNvPr id="13315" name="文本框 97289"/>
          <p:cNvSpPr txBox="1"/>
          <p:nvPr/>
        </p:nvSpPr>
        <p:spPr>
          <a:xfrm>
            <a:off x="1657350" y="1085850"/>
            <a:ext cx="6877050" cy="8302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800" b="1" dirty="0">
                <a:solidFill>
                  <a:srgbClr val="9A0A8C"/>
                </a:solidFill>
                <a:latin typeface="华文隶书" pitchFamily="2" charset="-122"/>
                <a:ea typeface="华文行楷" pitchFamily="2" charset="-122"/>
              </a:rPr>
              <a:t>如何预防颈椎病</a:t>
            </a:r>
            <a:endParaRPr lang="zh-CN" altLang="en-US" sz="4800" b="1" dirty="0">
              <a:solidFill>
                <a:srgbClr val="9A0A8C"/>
              </a:solidFill>
              <a:latin typeface="华文隶书" pitchFamily="2" charset="-122"/>
              <a:ea typeface="华文行楷" pitchFamily="2" charset="-122"/>
            </a:endParaRPr>
          </a:p>
        </p:txBody>
      </p:sp>
      <p:pic>
        <p:nvPicPr>
          <p:cNvPr id="13316" name="图片 97291" descr="NA00864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1066800"/>
            <a:ext cx="914400" cy="688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15679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0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charRg st="0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3" name="文本占位符 97282"/>
          <p:cNvSpPr>
            <a:spLocks noGrp="1"/>
          </p:cNvSpPr>
          <p:nvPr>
            <p:ph idx="1"/>
          </p:nvPr>
        </p:nvSpPr>
        <p:spPr>
          <a:xfrm>
            <a:off x="933450" y="2152650"/>
            <a:ext cx="7600950" cy="43434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sz="3600" b="1" dirty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2.</a:t>
            </a:r>
            <a:r>
              <a:rPr lang="zh-CN" altLang="en-US" sz="3600" b="1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3600" b="1" u="sng" dirty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活动颈部</a:t>
            </a:r>
            <a:r>
              <a:rPr lang="zh-CN" altLang="en-US" sz="3600" b="1" dirty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： </a:t>
            </a: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应在工作</a:t>
            </a:r>
            <a:r>
              <a:rPr lang="zh-CN" altLang="en-US" dirty="0">
                <a:solidFill>
                  <a:srgbClr val="FF0066"/>
                </a:solidFill>
                <a:latin typeface="华文隶书" pitchFamily="2" charset="-122"/>
                <a:ea typeface="华文隶书" pitchFamily="2" charset="-122"/>
              </a:rPr>
              <a:t>1～2小时</a:t>
            </a:r>
            <a:endParaRPr lang="zh-CN" altLang="en-US" dirty="0">
              <a:solidFill>
                <a:srgbClr val="FF0066"/>
              </a:solidFill>
              <a:latin typeface="华文隶书" pitchFamily="2" charset="-122"/>
              <a:ea typeface="华文隶书" pitchFamily="2" charset="-122"/>
            </a:endParaRPr>
          </a:p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左右，有目的地让头颈部向前后左右</a:t>
            </a:r>
            <a:endParaRPr lang="zh-CN" altLang="en-US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转动数次，转动时应轻柔、缓慢，以</a:t>
            </a:r>
            <a:endParaRPr lang="zh-CN" altLang="en-US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达到各个方向的最大运动范围为准。</a:t>
            </a:r>
            <a:endParaRPr lang="zh-CN" altLang="en-US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  <a:p>
            <a:pPr marL="762000" indent="-381000" eaLnBrk="1" hangingPunct="1">
              <a:lnSpc>
                <a:spcPct val="13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使得颈椎关节疲劳得到缓解。</a:t>
            </a:r>
            <a:endParaRPr lang="zh-CN" altLang="en-US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3315" name="标题 97288"/>
          <p:cNvSpPr>
            <a:spLocks noGrp="1"/>
          </p:cNvSpPr>
          <p:nvPr>
            <p:ph type="title"/>
          </p:nvPr>
        </p:nvSpPr>
        <p:spPr>
          <a:xfrm>
            <a:off x="1377950" y="773113"/>
            <a:ext cx="7239000" cy="1143000"/>
          </a:xfrm>
          <a:prstGeom prst="horizontalScroll">
            <a:avLst>
              <a:gd name="adj" fmla="val 12500"/>
            </a:avLst>
          </a:prstGeom>
          <a:solidFill>
            <a:srgbClr val="CCFFCC">
              <a:alpha val="50195"/>
            </a:srgbClr>
          </a:solidFill>
          <a:ln>
            <a:solidFill>
              <a:schemeClr val="tx1">
                <a:alpha val="100000"/>
              </a:schemeClr>
            </a:solidFill>
            <a:prstDash val="sysDot"/>
          </a:ln>
        </p:spPr>
        <p:txBody>
          <a:bodyPr vert="horz" wrap="square" lIns="91440" tIns="45720" rIns="91440" bIns="45720" anchor="b"/>
          <a:p>
            <a:pPr algn="ctr" eaLnBrk="1" hangingPunct="1"/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endParaRPr lang="zh-CN" altLang="en-US" sz="3600" dirty="0">
              <a:solidFill>
                <a:srgbClr val="9A0A8C"/>
              </a:solidFill>
              <a:ea typeface="华文新魏" pitchFamily="2" charset="-122"/>
            </a:endParaRPr>
          </a:p>
        </p:txBody>
      </p:sp>
      <p:sp>
        <p:nvSpPr>
          <p:cNvPr id="14339" name="文本框 97289"/>
          <p:cNvSpPr txBox="1"/>
          <p:nvPr/>
        </p:nvSpPr>
        <p:spPr>
          <a:xfrm>
            <a:off x="1657350" y="1085850"/>
            <a:ext cx="6877050" cy="8302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800" b="1" dirty="0">
                <a:solidFill>
                  <a:srgbClr val="9A0A8C"/>
                </a:solidFill>
                <a:latin typeface="华文隶书" pitchFamily="2" charset="-122"/>
                <a:ea typeface="华文行楷" pitchFamily="2" charset="-122"/>
              </a:rPr>
              <a:t>如何预防颈椎病</a:t>
            </a:r>
            <a:endParaRPr lang="zh-CN" altLang="en-US" sz="4800" b="1" dirty="0">
              <a:solidFill>
                <a:srgbClr val="9A0A8C"/>
              </a:solidFill>
              <a:latin typeface="华文隶书" pitchFamily="2" charset="-122"/>
              <a:ea typeface="华文行楷" pitchFamily="2" charset="-122"/>
            </a:endParaRPr>
          </a:p>
        </p:txBody>
      </p:sp>
      <p:pic>
        <p:nvPicPr>
          <p:cNvPr id="14340" name="图片 97291" descr="NA00864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9725" y="1155700"/>
            <a:ext cx="914400" cy="688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1532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0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charRg st="0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8307" name="内容占位符 98306"/>
          <p:cNvSpPr>
            <a:spLocks noGrp="1"/>
          </p:cNvSpPr>
          <p:nvPr>
            <p:ph idx="1"/>
          </p:nvPr>
        </p:nvSpPr>
        <p:spPr>
          <a:xfrm>
            <a:off x="1295400" y="2057400"/>
            <a:ext cx="7315200" cy="41148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lnSpc>
                <a:spcPct val="120000"/>
              </a:lnSpc>
              <a:buNone/>
            </a:pPr>
            <a:r>
              <a:rPr lang="zh-CN" altLang="en-US" b="1" dirty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3.  </a:t>
            </a:r>
            <a:r>
              <a:rPr lang="zh-CN" altLang="en-US" b="1" u="sng" dirty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抬头望远</a:t>
            </a:r>
            <a:r>
              <a:rPr lang="zh-CN" altLang="en-US" b="1" dirty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： </a:t>
            </a: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当长时间近距离看物，</a:t>
            </a:r>
            <a:endParaRPr lang="zh-CN" altLang="en-US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尤其是处于低头状态者，既影响颈椎，</a:t>
            </a:r>
            <a:endParaRPr lang="zh-CN" altLang="en-US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又易引起视力疲劳，甚至诱发屈光不正。</a:t>
            </a:r>
            <a:endParaRPr lang="zh-CN" altLang="en-US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因此，</a:t>
            </a:r>
            <a:r>
              <a:rPr lang="zh-CN" altLang="en-US" dirty="0">
                <a:solidFill>
                  <a:srgbClr val="FF3300"/>
                </a:solidFill>
                <a:latin typeface="华文隶书" pitchFamily="2" charset="-122"/>
                <a:ea typeface="华文隶书" pitchFamily="2" charset="-122"/>
              </a:rPr>
              <a:t>每当伏案过久后，应抬头向远方</a:t>
            </a:r>
            <a:endParaRPr lang="zh-CN" altLang="en-US" dirty="0">
              <a:solidFill>
                <a:srgbClr val="FF3300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FF3300"/>
                </a:solidFill>
                <a:latin typeface="华文隶书" pitchFamily="2" charset="-122"/>
                <a:ea typeface="华文隶书" pitchFamily="2" charset="-122"/>
              </a:rPr>
              <a:t>眺望半分钟左右</a:t>
            </a: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。这样既可消除疲劳感，</a:t>
            </a:r>
            <a:endParaRPr lang="zh-CN" altLang="en-US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又有利于颈椎的保健。</a:t>
            </a:r>
            <a:endParaRPr lang="zh-CN" altLang="en-US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4339" name="标题 9831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162800" cy="1143000"/>
          </a:xfrm>
          <a:prstGeom prst="horizontalScroll">
            <a:avLst>
              <a:gd name="adj" fmla="val 12500"/>
            </a:avLst>
          </a:prstGeom>
          <a:solidFill>
            <a:srgbClr val="CCFFCC">
              <a:alpha val="50195"/>
            </a:srgbClr>
          </a:solidFill>
          <a:ln>
            <a:solidFill>
              <a:schemeClr val="tx1">
                <a:alpha val="100000"/>
              </a:schemeClr>
            </a:solidFill>
            <a:prstDash val="sysDot"/>
          </a:ln>
        </p:spPr>
        <p:txBody>
          <a:bodyPr vert="horz" wrap="square" lIns="91440" tIns="45720" rIns="91440" bIns="45720" anchor="b"/>
          <a:p>
            <a:pPr algn="ctr" eaLnBrk="1" hangingPunct="1"/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  <a:t>                                                                      </a:t>
            </a:r>
            <a:br>
              <a:rPr lang="zh-CN" altLang="en-US" sz="3600" dirty="0">
                <a:solidFill>
                  <a:srgbClr val="CC0099"/>
                </a:solidFill>
                <a:ea typeface="华文新魏" pitchFamily="2" charset="-122"/>
              </a:rPr>
            </a:br>
            <a:br>
              <a:rPr lang="zh-CN" altLang="en-US" sz="2400" dirty="0">
                <a:solidFill>
                  <a:schemeClr val="tx1"/>
                </a:solidFill>
                <a:ea typeface="华文新魏" pitchFamily="2" charset="-122"/>
              </a:rPr>
            </a:br>
            <a:endParaRPr lang="zh-CN" altLang="en-US" sz="3600" dirty="0">
              <a:solidFill>
                <a:srgbClr val="9A0A8C"/>
              </a:solidFill>
              <a:ea typeface="华文新魏" pitchFamily="2" charset="-122"/>
            </a:endParaRPr>
          </a:p>
        </p:txBody>
      </p:sp>
      <p:sp>
        <p:nvSpPr>
          <p:cNvPr id="15363" name="文本框 98312"/>
          <p:cNvSpPr txBox="1"/>
          <p:nvPr/>
        </p:nvSpPr>
        <p:spPr>
          <a:xfrm>
            <a:off x="1657350" y="1104900"/>
            <a:ext cx="6584950" cy="7699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400" b="1" dirty="0">
                <a:solidFill>
                  <a:srgbClr val="9A0A8C"/>
                </a:solidFill>
                <a:latin typeface="华文隶书" pitchFamily="2" charset="-122"/>
                <a:ea typeface="华文行楷" pitchFamily="2" charset="-122"/>
              </a:rPr>
              <a:t>如何预防颈椎病</a:t>
            </a:r>
            <a:endParaRPr lang="zh-CN" altLang="en-US" sz="4400" b="1" dirty="0">
              <a:solidFill>
                <a:srgbClr val="9A0A8C"/>
              </a:solidFill>
              <a:latin typeface="华文隶书" pitchFamily="2" charset="-122"/>
              <a:ea typeface="华文行楷" pitchFamily="2" charset="-122"/>
            </a:endParaRPr>
          </a:p>
        </p:txBody>
      </p:sp>
      <p:pic>
        <p:nvPicPr>
          <p:cNvPr id="15364" name="图片 98313" descr="NA00864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1143000"/>
            <a:ext cx="8382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5" name="图片 98314" descr="BD06790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7750" y="5102225"/>
            <a:ext cx="2352675" cy="17827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15554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charRg st="21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8307">
                                            <p:txEl>
                                              <p:charRg st="21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9331" name="内容占位符 99330"/>
          <p:cNvSpPr>
            <a:spLocks noGrp="1"/>
          </p:cNvSpPr>
          <p:nvPr>
            <p:ph idx="1"/>
          </p:nvPr>
        </p:nvSpPr>
        <p:spPr>
          <a:xfrm>
            <a:off x="1141413" y="2114550"/>
            <a:ext cx="7316787" cy="393065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 </a:t>
            </a:r>
            <a:r>
              <a:rPr lang="zh-CN" altLang="en-US" b="1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4.  </a:t>
            </a:r>
            <a:r>
              <a:rPr lang="zh-CN" altLang="en-US" b="1" u="sng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睡眠方式</a:t>
            </a:r>
            <a:r>
              <a:rPr lang="zh-CN" altLang="en-US" b="1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：</a:t>
            </a:r>
            <a:r>
              <a:rPr lang="zh-CN" altLang="en-US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睡觉时不可俯着睡，枕</a:t>
            </a:r>
            <a:endParaRPr lang="zh-CN" altLang="en-US" dirty="0">
              <a:solidFill>
                <a:srgbClr val="FF3300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头不可以过高、过硬或过低。</a:t>
            </a: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枕头：中</a:t>
            </a: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央应 </a:t>
            </a:r>
            <a:r>
              <a:rPr lang="zh-CN" altLang="en-US" dirty="0">
                <a:solidFill>
                  <a:srgbClr val="F65B24"/>
                </a:solidFill>
                <a:latin typeface="华文新魏" pitchFamily="2" charset="-122"/>
                <a:ea typeface="华文隶书" pitchFamily="2" charset="-122"/>
              </a:rPr>
              <a:t>略凹进</a:t>
            </a: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，颈部应充分接触枕头并保</a:t>
            </a: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持略后仰，</a:t>
            </a:r>
            <a:r>
              <a:rPr lang="zh-CN" altLang="en-US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不要悬空</a:t>
            </a: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。习惯侧卧位者，</a:t>
            </a: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应使</a:t>
            </a:r>
            <a:r>
              <a:rPr lang="zh-CN" altLang="en-US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枕头与肩同高</a:t>
            </a: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。睡觉时，不要躺着</a:t>
            </a: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看书。不要对着头颈部吹冷风。</a:t>
            </a: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br>
              <a:rPr lang="zh-CN" altLang="en-US" sz="2400" dirty="0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</a:br>
            <a:endParaRPr lang="zh-CN" altLang="en-US" sz="2400" dirty="0">
              <a:solidFill>
                <a:srgbClr val="FF33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6386" name="图片 99334" descr="BD07175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24600" y="5622925"/>
            <a:ext cx="1524000" cy="1006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4" name="标题 99336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162800" cy="1143000"/>
          </a:xfrm>
          <a:prstGeom prst="horizontalScroll">
            <a:avLst>
              <a:gd name="adj" fmla="val 12500"/>
            </a:avLst>
          </a:prstGeom>
          <a:solidFill>
            <a:srgbClr val="CCFFCC">
              <a:alpha val="50195"/>
            </a:srgbClr>
          </a:solidFill>
          <a:ln>
            <a:solidFill>
              <a:schemeClr val="tx1">
                <a:alpha val="100000"/>
              </a:schemeClr>
            </a:solidFill>
            <a:prstDash val="sysDot"/>
          </a:ln>
        </p:spPr>
        <p:txBody>
          <a:bodyPr vert="horz" wrap="square" lIns="91440" tIns="45720" rIns="91440" bIns="45720" anchor="b"/>
          <a:p>
            <a:pPr algn="ctr" eaLnBrk="1" hangingPunct="1"/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endParaRPr lang="zh-CN" altLang="en-US" sz="2400" dirty="0">
              <a:solidFill>
                <a:schemeClr val="tx1"/>
              </a:solidFill>
              <a:ea typeface="华文新魏" pitchFamily="2" charset="-122"/>
            </a:endParaRPr>
          </a:p>
        </p:txBody>
      </p:sp>
      <p:sp>
        <p:nvSpPr>
          <p:cNvPr id="16388" name="文本框 99337"/>
          <p:cNvSpPr txBox="1"/>
          <p:nvPr/>
        </p:nvSpPr>
        <p:spPr>
          <a:xfrm>
            <a:off x="1643063" y="1071563"/>
            <a:ext cx="6584950" cy="7699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400" b="1" dirty="0">
                <a:solidFill>
                  <a:srgbClr val="9A0A8C"/>
                </a:solidFill>
                <a:latin typeface="华文隶书" pitchFamily="2" charset="-122"/>
                <a:ea typeface="华文行楷" pitchFamily="2" charset="-122"/>
              </a:rPr>
              <a:t>如何预防颈椎病</a:t>
            </a:r>
            <a:endParaRPr lang="zh-CN" altLang="en-US" sz="4400" b="1" dirty="0">
              <a:solidFill>
                <a:srgbClr val="9A0A8C"/>
              </a:solidFill>
              <a:latin typeface="华文隶书" pitchFamily="2" charset="-122"/>
              <a:ea typeface="华文行楷" pitchFamily="2" charset="-122"/>
            </a:endParaRPr>
          </a:p>
        </p:txBody>
      </p:sp>
      <p:pic>
        <p:nvPicPr>
          <p:cNvPr id="16389" name="图片 99338" descr="NA00864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58875"/>
            <a:ext cx="914400" cy="688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1644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charRg st="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charRg st="0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charRg st="10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9331">
                                            <p:txEl>
                                              <p:charRg st="103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9331" name="内容占位符 99330"/>
          <p:cNvSpPr>
            <a:spLocks noGrp="1"/>
          </p:cNvSpPr>
          <p:nvPr>
            <p:ph idx="1"/>
          </p:nvPr>
        </p:nvSpPr>
        <p:spPr>
          <a:xfrm>
            <a:off x="1524000" y="2114550"/>
            <a:ext cx="6934200" cy="393065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lnSpc>
                <a:spcPct val="120000"/>
              </a:lnSpc>
              <a:buNone/>
            </a:pPr>
            <a:r>
              <a:rPr lang="zh-CN" altLang="en-US" sz="3600" b="1" dirty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5.  </a:t>
            </a:r>
            <a:r>
              <a:rPr lang="zh-CN" altLang="en-US" sz="3600" b="1" u="sng" dirty="0">
                <a:solidFill>
                  <a:srgbClr val="FF00FF"/>
                </a:solidFill>
                <a:latin typeface="华文隶书" pitchFamily="2" charset="-122"/>
                <a:ea typeface="华文隶书" pitchFamily="2" charset="-122"/>
              </a:rPr>
              <a:t>避免损伤</a:t>
            </a:r>
            <a:r>
              <a:rPr lang="zh-CN" altLang="en-US" sz="3600" b="1" dirty="0">
                <a:solidFill>
                  <a:srgbClr val="FF3300"/>
                </a:solidFill>
                <a:latin typeface="华文隶书" pitchFamily="2" charset="-122"/>
                <a:ea typeface="华文隶书" pitchFamily="2" charset="-122"/>
              </a:rPr>
              <a:t>：</a:t>
            </a:r>
            <a:r>
              <a:rPr lang="zh-CN" altLang="en-US" dirty="0">
                <a:latin typeface="华文隶书" pitchFamily="2" charset="-122"/>
                <a:ea typeface="华文隶书" pitchFamily="2" charset="-122"/>
              </a:rPr>
              <a:t>避免和减少急性颈椎</a:t>
            </a:r>
            <a:endParaRPr lang="zh-CN" altLang="en-US" dirty="0"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>
                <a:latin typeface="华文隶书" pitchFamily="2" charset="-122"/>
                <a:ea typeface="华文隶书" pitchFamily="2" charset="-122"/>
              </a:rPr>
              <a:t>损伤，如避免猛抬重物、紧急刹车等。</a:t>
            </a:r>
            <a:endParaRPr lang="zh-CN" altLang="en-US" dirty="0"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br>
              <a:rPr lang="zh-CN" altLang="en-US" sz="2400" dirty="0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</a:br>
            <a:endParaRPr lang="zh-CN" altLang="en-US" sz="2400" dirty="0">
              <a:solidFill>
                <a:srgbClr val="FF33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7410" name="图片 99334" descr="BD07175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24600" y="5622925"/>
            <a:ext cx="1524000" cy="1006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8" name="标题 99336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162800" cy="1143000"/>
          </a:xfrm>
          <a:prstGeom prst="horizontalScroll">
            <a:avLst>
              <a:gd name="adj" fmla="val 12500"/>
            </a:avLst>
          </a:prstGeom>
          <a:solidFill>
            <a:srgbClr val="CCFFCC">
              <a:alpha val="50195"/>
            </a:srgbClr>
          </a:solidFill>
          <a:ln>
            <a:solidFill>
              <a:schemeClr val="tx1">
                <a:alpha val="100000"/>
              </a:schemeClr>
            </a:solidFill>
            <a:prstDash val="sysDot"/>
          </a:ln>
        </p:spPr>
        <p:txBody>
          <a:bodyPr vert="horz" wrap="square" lIns="91440" tIns="45720" rIns="91440" bIns="45720" anchor="b"/>
          <a:p>
            <a:pPr algn="ctr" eaLnBrk="1" hangingPunct="1"/>
            <a:br>
              <a:rPr lang="zh-CN" altLang="en-US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endParaRPr lang="zh-CN" altLang="en-US" sz="2400" dirty="0">
              <a:solidFill>
                <a:schemeClr val="tx1"/>
              </a:solidFill>
              <a:ea typeface="华文新魏" pitchFamily="2" charset="-122"/>
            </a:endParaRPr>
          </a:p>
        </p:txBody>
      </p:sp>
      <p:sp>
        <p:nvSpPr>
          <p:cNvPr id="17412" name="文本框 99337"/>
          <p:cNvSpPr txBox="1"/>
          <p:nvPr/>
        </p:nvSpPr>
        <p:spPr>
          <a:xfrm>
            <a:off x="1643063" y="1071563"/>
            <a:ext cx="6584950" cy="7699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400" b="1" dirty="0">
                <a:solidFill>
                  <a:srgbClr val="9A0A8C"/>
                </a:solidFill>
                <a:latin typeface="华文隶书" pitchFamily="2" charset="-122"/>
                <a:ea typeface="华文行楷" pitchFamily="2" charset="-122"/>
              </a:rPr>
              <a:t>如何预防颈椎病</a:t>
            </a:r>
            <a:endParaRPr lang="zh-CN" altLang="en-US" sz="4400" b="1" dirty="0">
              <a:solidFill>
                <a:srgbClr val="9A0A8C"/>
              </a:solidFill>
              <a:latin typeface="华文隶书" pitchFamily="2" charset="-122"/>
              <a:ea typeface="华文行楷" pitchFamily="2" charset="-122"/>
            </a:endParaRPr>
          </a:p>
        </p:txBody>
      </p:sp>
      <p:pic>
        <p:nvPicPr>
          <p:cNvPr id="17413" name="图片 99338" descr="NA00864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58875"/>
            <a:ext cx="914400" cy="688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10219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charRg st="36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charRg st="36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355" name="内容占位符 100354"/>
          <p:cNvSpPr>
            <a:spLocks noGrp="1"/>
          </p:cNvSpPr>
          <p:nvPr>
            <p:ph idx="1"/>
          </p:nvPr>
        </p:nvSpPr>
        <p:spPr>
          <a:xfrm>
            <a:off x="1130300" y="2095500"/>
            <a:ext cx="7404100" cy="41148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lnSpc>
                <a:spcPct val="110000"/>
              </a:lnSpc>
              <a:buNone/>
            </a:pPr>
            <a:r>
              <a:rPr lang="zh-CN" altLang="en-US" b="1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6.  </a:t>
            </a:r>
            <a:r>
              <a:rPr lang="zh-CN" altLang="en-US" b="1" u="sng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防寒防湿</a:t>
            </a:r>
            <a:r>
              <a:rPr lang="zh-CN" altLang="en-US" b="1" dirty="0">
                <a:solidFill>
                  <a:srgbClr val="E9133C"/>
                </a:solidFill>
                <a:latin typeface="华文新魏" pitchFamily="2" charset="-122"/>
                <a:ea typeface="华文隶书" pitchFamily="2" charset="-122"/>
              </a:rPr>
              <a:t>：</a:t>
            </a:r>
            <a:r>
              <a:rPr lang="zh-CN" altLang="en-US" dirty="0">
                <a:solidFill>
                  <a:srgbClr val="E9133C"/>
                </a:solidFill>
                <a:latin typeface="华文新魏" pitchFamily="2" charset="-122"/>
                <a:ea typeface="华文隶书" pitchFamily="2" charset="-122"/>
              </a:rPr>
              <a:t>防风寒、潮湿，</a:t>
            </a:r>
            <a:r>
              <a:rPr lang="zh-CN" altLang="en-US" dirty="0">
                <a:latin typeface="华文新魏" pitchFamily="2" charset="-122"/>
                <a:ea typeface="华文隶书" pitchFamily="2" charset="-122"/>
              </a:rPr>
              <a:t>避免洗</a:t>
            </a:r>
            <a:endParaRPr lang="zh-CN" altLang="en-US" dirty="0"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dirty="0">
                <a:latin typeface="华文新魏" pitchFamily="2" charset="-122"/>
                <a:ea typeface="华文隶书" pitchFamily="2" charset="-122"/>
              </a:rPr>
              <a:t>澡时受风寒侵袭。</a:t>
            </a: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颈椎病患者常与风寒、</a:t>
            </a: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潮湿等季节气候变化有密切关系。风寒</a:t>
            </a: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使局部血管收缩，血流速度降低，有碍</a:t>
            </a: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组织的代谢和血液循环。</a:t>
            </a:r>
            <a:r>
              <a:rPr lang="zh-CN" altLang="en-US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冬季外出应戴</a:t>
            </a:r>
            <a:endParaRPr lang="zh-CN" altLang="en-US" dirty="0">
              <a:solidFill>
                <a:srgbClr val="FF3300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围巾或穿高领毛衫等，防止颈部受风、</a:t>
            </a:r>
            <a:endParaRPr lang="zh-CN" altLang="en-US" dirty="0">
              <a:solidFill>
                <a:srgbClr val="FF3300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受寒。</a:t>
            </a:r>
            <a: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 </a:t>
            </a: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zh-CN" altLang="en-US" sz="2800" dirty="0">
              <a:latin typeface="华文新魏" pitchFamily="2" charset="-122"/>
              <a:ea typeface="华文新魏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</a:t>
            </a:r>
            <a:endParaRPr lang="zh-CN" altLang="en-US" sz="2800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8434" name="图片 100357" descr="pop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1613" y="5422900"/>
            <a:ext cx="1122362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5" name="横卷形 100358"/>
          <p:cNvSpPr/>
          <p:nvPr/>
        </p:nvSpPr>
        <p:spPr>
          <a:xfrm>
            <a:off x="1447800" y="838200"/>
            <a:ext cx="7086600" cy="1143000"/>
          </a:xfrm>
          <a:prstGeom prst="horizontalScroll">
            <a:avLst>
              <a:gd name="adj" fmla="val 12500"/>
            </a:avLst>
          </a:prstGeom>
          <a:solidFill>
            <a:srgbClr val="CCFFCC">
              <a:alpha val="50195"/>
            </a:srgbClr>
          </a:solidFill>
          <a:ln w="9525" cap="flat" cmpd="sng">
            <a:solidFill>
              <a:schemeClr val="tx1"/>
            </a:solidFill>
            <a:prstDash val="sysDot"/>
            <a:miter/>
            <a:headEnd type="none" w="med" len="med"/>
            <a:tailEnd type="none" w="med" len="med"/>
          </a:ln>
        </p:spPr>
        <p:txBody>
          <a:bodyPr anchor="b" anchorCtr="0"/>
          <a:p>
            <a:pPr algn="ctr"/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endParaRPr lang="zh-CN" altLang="en-US" sz="3600" dirty="0">
              <a:solidFill>
                <a:srgbClr val="9A0A8C"/>
              </a:solidFill>
              <a:latin typeface="Times New Roman" panose="02020603050405020304" pitchFamily="18" charset="0"/>
              <a:ea typeface="华文新魏" pitchFamily="2" charset="-122"/>
            </a:endParaRPr>
          </a:p>
        </p:txBody>
      </p:sp>
      <p:sp>
        <p:nvSpPr>
          <p:cNvPr id="18436" name="文本框 100360"/>
          <p:cNvSpPr txBox="1"/>
          <p:nvPr/>
        </p:nvSpPr>
        <p:spPr>
          <a:xfrm>
            <a:off x="1571625" y="1071563"/>
            <a:ext cx="6584950" cy="7080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000" b="1" dirty="0">
                <a:solidFill>
                  <a:srgbClr val="9A0A8C"/>
                </a:solidFill>
                <a:latin typeface="华文隶书" pitchFamily="2" charset="-122"/>
                <a:ea typeface="华文行楷" pitchFamily="2" charset="-122"/>
              </a:rPr>
              <a:t>如何预防颈椎病</a:t>
            </a:r>
            <a:endParaRPr lang="zh-CN" altLang="en-US" sz="4000" b="1" dirty="0">
              <a:solidFill>
                <a:srgbClr val="9A0A8C"/>
              </a:solidFill>
              <a:latin typeface="华文隶书" pitchFamily="2" charset="-122"/>
              <a:ea typeface="华文行楷" pitchFamily="2" charset="-122"/>
            </a:endParaRPr>
          </a:p>
        </p:txBody>
      </p:sp>
      <p:pic>
        <p:nvPicPr>
          <p:cNvPr id="18437" name="图片 100361" descr="NA00864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58875"/>
            <a:ext cx="914400" cy="688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21263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charRg st="0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charRg st="0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charRg st="116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00355">
                                            <p:txEl>
                                              <p:charRg st="116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355" name="内容占位符 100354"/>
          <p:cNvSpPr>
            <a:spLocks noGrp="1"/>
          </p:cNvSpPr>
          <p:nvPr>
            <p:ph idx="1"/>
          </p:nvPr>
        </p:nvSpPr>
        <p:spPr>
          <a:xfrm>
            <a:off x="1524000" y="2095500"/>
            <a:ext cx="7010400" cy="41148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lnSpc>
                <a:spcPct val="110000"/>
              </a:lnSpc>
              <a:buNone/>
            </a:pPr>
            <a:r>
              <a:rPr lang="zh-CN" altLang="en-US" sz="3600" b="1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7.  </a:t>
            </a:r>
            <a:r>
              <a:rPr lang="zh-CN" altLang="en-US" sz="3600" b="1" u="sng" dirty="0">
                <a:solidFill>
                  <a:srgbClr val="FF00FF"/>
                </a:solidFill>
                <a:latin typeface="华文新魏" pitchFamily="2" charset="-122"/>
                <a:ea typeface="华文隶书" pitchFamily="2" charset="-122"/>
              </a:rPr>
              <a:t>预防感染</a:t>
            </a:r>
            <a:r>
              <a:rPr lang="zh-CN" altLang="en-US" sz="3600" b="1" dirty="0">
                <a:latin typeface="华文新魏" pitchFamily="2" charset="-122"/>
                <a:ea typeface="华文隶书" pitchFamily="2" charset="-122"/>
              </a:rPr>
              <a:t>：</a:t>
            </a:r>
            <a:r>
              <a:rPr lang="zh-CN" altLang="en-US" dirty="0">
                <a:latin typeface="华文新魏" pitchFamily="2" charset="-122"/>
                <a:ea typeface="华文隶书" pitchFamily="2" charset="-122"/>
              </a:rPr>
              <a:t>积极治疗颈部感染</a:t>
            </a:r>
            <a:endParaRPr lang="zh-CN" altLang="en-US" dirty="0"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dirty="0">
                <a:latin typeface="华文新魏" pitchFamily="2" charset="-122"/>
                <a:ea typeface="华文隶书" pitchFamily="2" charset="-122"/>
              </a:rPr>
              <a:t>和其他颈部疾病。</a:t>
            </a:r>
            <a:endParaRPr lang="zh-CN" altLang="en-US" dirty="0"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</a:pPr>
            <a:endParaRPr lang="zh-CN" altLang="en-US" dirty="0">
              <a:latin typeface="华文新魏" pitchFamily="2" charset="-122"/>
              <a:ea typeface="华文隶书" pitchFamily="2" charset="-122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</a:t>
            </a:r>
            <a:endParaRPr lang="zh-CN" altLang="en-US" sz="2800" dirty="0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9458" name="图片 100357" descr="pop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6838" y="5410200"/>
            <a:ext cx="1122362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横卷形 100358"/>
          <p:cNvSpPr/>
          <p:nvPr/>
        </p:nvSpPr>
        <p:spPr>
          <a:xfrm>
            <a:off x="1447800" y="838200"/>
            <a:ext cx="7086600" cy="1143000"/>
          </a:xfrm>
          <a:prstGeom prst="horizontalScroll">
            <a:avLst>
              <a:gd name="adj" fmla="val 12500"/>
            </a:avLst>
          </a:prstGeom>
          <a:solidFill>
            <a:srgbClr val="CCFFCC">
              <a:alpha val="50195"/>
            </a:srgbClr>
          </a:solidFill>
          <a:ln w="9525" cap="flat" cmpd="sng">
            <a:solidFill>
              <a:schemeClr val="tx1"/>
            </a:solidFill>
            <a:prstDash val="sysDot"/>
            <a:miter/>
            <a:headEnd type="none" w="med" len="med"/>
            <a:tailEnd type="none" w="med" len="med"/>
          </a:ln>
        </p:spPr>
        <p:txBody>
          <a:bodyPr anchor="b" anchorCtr="0"/>
          <a:p>
            <a:pPr algn="ctr"/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endParaRPr lang="zh-CN" altLang="en-US" sz="3600" dirty="0">
              <a:solidFill>
                <a:srgbClr val="9A0A8C"/>
              </a:solidFill>
              <a:latin typeface="Times New Roman" panose="02020603050405020304" pitchFamily="18" charset="0"/>
              <a:ea typeface="华文新魏" pitchFamily="2" charset="-122"/>
            </a:endParaRPr>
          </a:p>
        </p:txBody>
      </p:sp>
      <p:sp>
        <p:nvSpPr>
          <p:cNvPr id="19460" name="文本框 100360"/>
          <p:cNvSpPr txBox="1"/>
          <p:nvPr/>
        </p:nvSpPr>
        <p:spPr>
          <a:xfrm>
            <a:off x="1571625" y="1071563"/>
            <a:ext cx="6584950" cy="7080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000" b="1" dirty="0">
                <a:solidFill>
                  <a:srgbClr val="9A0A8C"/>
                </a:solidFill>
                <a:latin typeface="华文隶书" pitchFamily="2" charset="-122"/>
                <a:ea typeface="华文行楷" pitchFamily="2" charset="-122"/>
              </a:rPr>
              <a:t>如何预防颈椎病</a:t>
            </a:r>
            <a:endParaRPr lang="zh-CN" altLang="en-US" sz="4000" b="1" dirty="0">
              <a:solidFill>
                <a:srgbClr val="9A0A8C"/>
              </a:solidFill>
              <a:latin typeface="华文隶书" pitchFamily="2" charset="-122"/>
              <a:ea typeface="华文行楷" pitchFamily="2" charset="-122"/>
            </a:endParaRPr>
          </a:p>
        </p:txBody>
      </p:sp>
      <p:pic>
        <p:nvPicPr>
          <p:cNvPr id="19461" name="图片 100361" descr="NA00864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58875"/>
            <a:ext cx="914400" cy="688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8877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charRg st="27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charRg st="27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标题 104449"/>
          <p:cNvSpPr>
            <a:spLocks noGrp="1"/>
          </p:cNvSpPr>
          <p:nvPr>
            <p:ph type="title"/>
          </p:nvPr>
        </p:nvSpPr>
        <p:spPr>
          <a:xfrm>
            <a:off x="904875" y="466725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104171"/>
                </a:solidFill>
              </a:rPr>
              <a:t>       </a:t>
            </a:r>
            <a:r>
              <a:rPr lang="zh-CN" altLang="en-US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endParaRPr lang="zh-CN" altLang="en-US" dirty="0">
              <a:solidFill>
                <a:srgbClr val="E9133C"/>
              </a:solidFill>
              <a:ea typeface="华文行楷" pitchFamily="2" charset="-122"/>
            </a:endParaRPr>
          </a:p>
        </p:txBody>
      </p:sp>
      <p:sp>
        <p:nvSpPr>
          <p:cNvPr id="104451" name="内容占位符 104450"/>
          <p:cNvSpPr>
            <a:spLocks noGrp="1"/>
          </p:cNvSpPr>
          <p:nvPr>
            <p:ph idx="1"/>
          </p:nvPr>
        </p:nvSpPr>
        <p:spPr>
          <a:ln/>
        </p:spPr>
        <p:txBody>
          <a:bodyPr wrap="square" lIns="91440" tIns="45720" rIns="91440" bIns="45720" anchor="t" anchorCtr="0"/>
          <a:p>
            <a:pPr eaLnBrk="1" hangingPunct="1"/>
            <a:endParaRPr lang="zh-CN" altLang="en-US" dirty="0"/>
          </a:p>
          <a:p>
            <a:pPr eaLnBrk="1" hangingPunct="1">
              <a:buNone/>
            </a:pPr>
            <a:endParaRPr lang="zh-CN" altLang="en-US" dirty="0">
              <a:latin typeface="华文隶书" pitchFamily="2" charset="-122"/>
            </a:endParaRPr>
          </a:p>
        </p:txBody>
      </p:sp>
      <p:sp>
        <p:nvSpPr>
          <p:cNvPr id="20483" name="矩形 104451"/>
          <p:cNvSpPr/>
          <p:nvPr/>
        </p:nvSpPr>
        <p:spPr>
          <a:xfrm>
            <a:off x="0" y="21145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0484" name="矩形 104456"/>
          <p:cNvSpPr/>
          <p:nvPr/>
        </p:nvSpPr>
        <p:spPr>
          <a:xfrm>
            <a:off x="152400" y="32813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0485" name="矩形 104457"/>
          <p:cNvSpPr/>
          <p:nvPr/>
        </p:nvSpPr>
        <p:spPr>
          <a:xfrm>
            <a:off x="1981200" y="5600700"/>
            <a:ext cx="0" cy="0"/>
          </a:xfrm>
          <a:prstGeom prst="rect">
            <a:avLst/>
          </a:prstGeom>
          <a:gradFill rotWithShape="0">
            <a:gsLst>
              <a:gs pos="0">
                <a:srgbClr val="F1FDB3"/>
              </a:gs>
              <a:gs pos="100000">
                <a:srgbClr val="FFFFFF"/>
              </a:gs>
            </a:gsLst>
            <a:lin ang="5400000" scaled="1"/>
            <a:tileRect/>
          </a:gradFill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0486" name="矩形 104460"/>
          <p:cNvSpPr/>
          <p:nvPr/>
        </p:nvSpPr>
        <p:spPr>
          <a:xfrm>
            <a:off x="0" y="28956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0487" name="组合 104463"/>
          <p:cNvGrpSpPr/>
          <p:nvPr/>
        </p:nvGrpSpPr>
        <p:grpSpPr>
          <a:xfrm>
            <a:off x="1285875" y="1609725"/>
            <a:ext cx="7010400" cy="5600700"/>
            <a:chOff x="0" y="-781"/>
            <a:chExt cx="5760" cy="2237"/>
          </a:xfrm>
        </p:grpSpPr>
        <p:sp>
          <p:nvSpPr>
            <p:cNvPr id="20488" name="矩形 104461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华文隶书" pitchFamily="2" charset="-122"/>
              </a:endParaRPr>
            </a:p>
          </p:txBody>
        </p:sp>
        <p:sp>
          <p:nvSpPr>
            <p:cNvPr id="104463" name="矩形 104462"/>
            <p:cNvSpPr/>
            <p:nvPr/>
          </p:nvSpPr>
          <p:spPr>
            <a:xfrm>
              <a:off x="0" y="-781"/>
              <a:ext cx="5760" cy="2237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ctr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4000" b="1" dirty="0">
                  <a:solidFill>
                    <a:srgbClr val="0066FF"/>
                  </a:solidFill>
                  <a:latin typeface="华文隶书" pitchFamily="2" charset="-122"/>
                  <a:ea typeface="华文新魏" pitchFamily="2" charset="-122"/>
                </a:rPr>
                <a:t>       </a:t>
              </a:r>
              <a:r>
                <a:rPr lang="zh-CN" altLang="en-US" sz="3600" b="1" dirty="0">
                  <a:latin typeface="黑体" panose="02010609060101010101" charset="-122"/>
                  <a:ea typeface="黑体" panose="02010609060101010101" charset="-122"/>
                </a:rPr>
                <a:t>要减少颈椎病的发生，不但应注意纠正不良的工作和生活习惯，还应在紧张的工作之余常做自我保健按摩，可缓解颈部疲劳，预防颈椎病的发生。</a:t>
              </a:r>
              <a:br>
                <a:rPr lang="zh-CN" altLang="en-US" sz="20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华文隶书" pitchFamily="2" charset="-122"/>
                  <a:ea typeface="华文新魏" pitchFamily="2" charset="-122"/>
                </a:rPr>
              </a:br>
              <a:br>
                <a:rPr lang="zh-CN" altLang="en-US" sz="20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华文隶书" pitchFamily="2" charset="-122"/>
                  <a:ea typeface="华文新魏" pitchFamily="2" charset="-122"/>
                </a:rPr>
              </a:br>
              <a:endParaRPr lang="zh-CN" altLang="en-US" sz="2000" b="1" dirty="0">
                <a:effectLst>
                  <a:outerShdw blurRad="38100" dist="38100" dir="2700000">
                    <a:srgbClr val="C0C0C0"/>
                  </a:outerShdw>
                </a:effectLst>
                <a:latin typeface="华文隶书" pitchFamily="2" charset="-122"/>
                <a:ea typeface="华文新魏" pitchFamily="2" charset="-122"/>
              </a:endParaRPr>
            </a:p>
            <a:p>
              <a:pPr eaLnBrk="0" hangingPunct="0"/>
              <a:endParaRPr lang="zh-CN" altLang="en-US" sz="2200" dirty="0">
                <a:solidFill>
                  <a:srgbClr val="4AD09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隶书" pitchFamily="2" charset="-122"/>
                <a:ea typeface="华文新魏" pitchFamily="2" charset="-122"/>
              </a:endParaRPr>
            </a:p>
          </p:txBody>
        </p:sp>
      </p:grpSp>
    </p:spTree>
  </p:cSld>
  <p:clrMapOvr>
    <a:masterClrMapping/>
  </p:clrMapOvr>
  <p:transition spd="med" advTm="14991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标题 104449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104171"/>
                </a:solidFill>
              </a:rPr>
              <a:t>       </a:t>
            </a:r>
            <a:r>
              <a:rPr lang="zh-CN" altLang="en-US" b="1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endParaRPr lang="zh-CN" altLang="en-US" b="1" dirty="0">
              <a:solidFill>
                <a:srgbClr val="E9133C"/>
              </a:solidFill>
              <a:ea typeface="华文行楷" pitchFamily="2" charset="-122"/>
            </a:endParaRPr>
          </a:p>
        </p:txBody>
      </p:sp>
      <p:sp>
        <p:nvSpPr>
          <p:cNvPr id="104451" name="内容占位符 104450"/>
          <p:cNvSpPr>
            <a:spLocks noGrp="1"/>
          </p:cNvSpPr>
          <p:nvPr>
            <p:ph idx="1"/>
          </p:nvPr>
        </p:nvSpPr>
        <p:spPr>
          <a:ln/>
        </p:spPr>
        <p:txBody>
          <a:bodyPr wrap="square" lIns="91440" tIns="45720" rIns="91440" bIns="45720" anchor="t" anchorCtr="0"/>
          <a:p>
            <a:pPr eaLnBrk="1" hangingPunct="1"/>
            <a:endParaRPr lang="zh-CN" altLang="en-US" dirty="0"/>
          </a:p>
          <a:p>
            <a:pPr eaLnBrk="1" hangingPunct="1">
              <a:buNone/>
            </a:pPr>
            <a:endParaRPr lang="zh-CN" altLang="en-US" dirty="0"/>
          </a:p>
        </p:txBody>
      </p:sp>
      <p:sp>
        <p:nvSpPr>
          <p:cNvPr id="21507" name="矩形 104451"/>
          <p:cNvSpPr/>
          <p:nvPr/>
        </p:nvSpPr>
        <p:spPr>
          <a:xfrm>
            <a:off x="0" y="21145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1508" name="组合 104455"/>
          <p:cNvGrpSpPr/>
          <p:nvPr/>
        </p:nvGrpSpPr>
        <p:grpSpPr>
          <a:xfrm>
            <a:off x="2000250" y="2114550"/>
            <a:ext cx="5143500" cy="2560638"/>
            <a:chOff x="0" y="0"/>
            <a:chExt cx="3240" cy="1613"/>
          </a:xfrm>
        </p:grpSpPr>
        <p:sp>
          <p:nvSpPr>
            <p:cNvPr id="21509" name="矩形 104452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1510" name="矩形 104453"/>
            <p:cNvSpPr/>
            <p:nvPr/>
          </p:nvSpPr>
          <p:spPr>
            <a:xfrm>
              <a:off x="0" y="0"/>
              <a:ext cx="3240" cy="161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162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</a:t>
              </a:r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</a:t>
              </a:r>
              <a:endParaRPr lang="zh-CN" altLang="en-US" sz="9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1511" name="图片 104454" descr="F2004040909485300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71875" y="2000250"/>
            <a:ext cx="2819400" cy="2116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2" name="矩形 104456"/>
          <p:cNvSpPr/>
          <p:nvPr/>
        </p:nvSpPr>
        <p:spPr>
          <a:xfrm>
            <a:off x="152400" y="32813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1513" name="组合 104459"/>
          <p:cNvGrpSpPr/>
          <p:nvPr/>
        </p:nvGrpSpPr>
        <p:grpSpPr>
          <a:xfrm>
            <a:off x="1065213" y="4370388"/>
            <a:ext cx="7202487" cy="1876425"/>
            <a:chOff x="-269" y="-775"/>
            <a:chExt cx="3696" cy="1182"/>
          </a:xfrm>
        </p:grpSpPr>
        <p:sp>
          <p:nvSpPr>
            <p:cNvPr id="21514" name="矩形 104457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gradFill rotWithShape="0">
              <a:gsLst>
                <a:gs pos="0">
                  <a:srgbClr val="F1FDB3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1515" name="矩形 104458"/>
            <p:cNvSpPr/>
            <p:nvPr/>
          </p:nvSpPr>
          <p:spPr>
            <a:xfrm>
              <a:off x="-269" y="-775"/>
              <a:ext cx="3696" cy="1182"/>
            </a:xfrm>
            <a:prstGeom prst="rect">
              <a:avLst/>
            </a:prstGeom>
            <a:gradFill rotWithShape="0">
              <a:gsLst>
                <a:gs pos="0">
                  <a:srgbClr val="F1FDB3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square" anchor="ctr" anchorCtr="0">
              <a:spAutoFit/>
            </a:bodyPr>
            <a:p>
              <a:pPr defTabSz="914400">
                <a:tabLst>
                  <a:tab pos="95250" algn="l"/>
                  <a:tab pos="1809750" algn="l"/>
                  <a:tab pos="1905000" algn="l"/>
                  <a:tab pos="2000250" algn="l"/>
                </a:tabLst>
              </a:pPr>
              <a:r>
                <a:rPr lang="zh-CN" altLang="en-US" sz="3200" dirty="0">
                  <a:solidFill>
                    <a:srgbClr val="E9133C"/>
                  </a:solidFill>
                  <a:latin typeface="黑体" panose="02010609060101010101" charset="-122"/>
                  <a:ea typeface="黑体" panose="02010609060101010101" charset="-122"/>
                </a:rPr>
                <a:t>1.按摩百会  ：</a:t>
              </a:r>
              <a:endParaRPr lang="zh-CN" altLang="en-US" sz="3200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endParaRPr>
            </a:p>
            <a:p>
              <a:pPr defTabSz="914400">
                <a:tabLst>
                  <a:tab pos="95250" algn="l"/>
                  <a:tab pos="1809750" algn="l"/>
                  <a:tab pos="1905000" algn="l"/>
                  <a:tab pos="2000250" algn="l"/>
                </a:tabLst>
              </a:pPr>
              <a:r>
                <a:rPr lang="zh-CN" altLang="en-US" sz="2800" dirty="0">
                  <a:solidFill>
                    <a:srgbClr val="000000"/>
                  </a:solidFill>
                  <a:latin typeface="黑体" panose="02010609060101010101" charset="-122"/>
                  <a:ea typeface="黑体" panose="02010609060101010101" charset="-122"/>
                </a:rPr>
                <a:t>    用中指或食指按于头顶最高处正中的百会穴，用力由轻到重按揉20～30次。功效：健脑宁神，益气固脱。</a:t>
              </a:r>
              <a:endParaRPr lang="zh-CN" altLang="en-US" sz="28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21516" name="矩形 104460"/>
          <p:cNvSpPr/>
          <p:nvPr/>
        </p:nvSpPr>
        <p:spPr>
          <a:xfrm>
            <a:off x="0" y="28956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Tm="1039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标题 105473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CC99FF"/>
                </a:solidFill>
              </a:rPr>
              <a:t>       </a:t>
            </a:r>
            <a:r>
              <a:rPr lang="zh-CN" altLang="en-US" b="1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endParaRPr lang="zh-CN" altLang="en-US" b="1" dirty="0">
              <a:solidFill>
                <a:srgbClr val="E9133C"/>
              </a:solidFill>
              <a:ea typeface="华文行楷" pitchFamily="2" charset="-122"/>
            </a:endParaRPr>
          </a:p>
        </p:txBody>
      </p:sp>
      <p:sp>
        <p:nvSpPr>
          <p:cNvPr id="105475" name="内容占位符 105474"/>
          <p:cNvSpPr>
            <a:spLocks noGrp="1"/>
          </p:cNvSpPr>
          <p:nvPr>
            <p:ph idx="1"/>
          </p:nvPr>
        </p:nvSpPr>
        <p:spPr>
          <a:ln/>
        </p:spPr>
        <p:txBody>
          <a:bodyPr wrap="square" lIns="91440" tIns="45720" rIns="91440" bIns="45720" anchor="t" anchorCtr="0"/>
          <a:p>
            <a:pPr eaLnBrk="1" hangingPunct="1">
              <a:buNone/>
            </a:pPr>
            <a:r>
              <a:rPr lang="zh-CN" altLang="en-US" dirty="0">
                <a:solidFill>
                  <a:srgbClr val="333399"/>
                </a:solidFill>
              </a:rPr>
              <a:t> </a:t>
            </a:r>
            <a:endParaRPr lang="zh-CN" altLang="en-US" dirty="0">
              <a:solidFill>
                <a:srgbClr val="333399"/>
              </a:solidFill>
            </a:endParaRPr>
          </a:p>
        </p:txBody>
      </p:sp>
      <p:sp>
        <p:nvSpPr>
          <p:cNvPr id="22531" name="矩形 105475"/>
          <p:cNvSpPr/>
          <p:nvPr/>
        </p:nvSpPr>
        <p:spPr>
          <a:xfrm>
            <a:off x="0" y="21780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2532" name="组合 105479"/>
          <p:cNvGrpSpPr/>
          <p:nvPr/>
        </p:nvGrpSpPr>
        <p:grpSpPr>
          <a:xfrm>
            <a:off x="2000250" y="2178050"/>
            <a:ext cx="5143500" cy="2438400"/>
            <a:chOff x="0" y="0"/>
            <a:chExt cx="3240" cy="1536"/>
          </a:xfrm>
        </p:grpSpPr>
        <p:sp>
          <p:nvSpPr>
            <p:cNvPr id="22533" name="矩形 105476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2534" name="矩形 105477"/>
            <p:cNvSpPr/>
            <p:nvPr/>
          </p:nvSpPr>
          <p:spPr>
            <a:xfrm>
              <a:off x="0" y="0"/>
              <a:ext cx="3240" cy="153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154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</a:t>
              </a:r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                                        </a:t>
              </a:r>
              <a:endParaRPr lang="zh-CN" altLang="en-US" sz="9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2535" name="图片 105478" descr="F2004040909503900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3250" y="1928813"/>
            <a:ext cx="3436938" cy="25765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6" name="矩形 105480"/>
          <p:cNvSpPr/>
          <p:nvPr/>
        </p:nvSpPr>
        <p:spPr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2537" name="组合 105483"/>
          <p:cNvGrpSpPr/>
          <p:nvPr/>
        </p:nvGrpSpPr>
        <p:grpSpPr>
          <a:xfrm>
            <a:off x="869950" y="4124325"/>
            <a:ext cx="7615238" cy="2306638"/>
            <a:chOff x="-850" y="-610"/>
            <a:chExt cx="4940" cy="1453"/>
          </a:xfrm>
        </p:grpSpPr>
        <p:sp>
          <p:nvSpPr>
            <p:cNvPr id="22538" name="矩形 105481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gradFill rotWithShape="0">
              <a:gsLst>
                <a:gs pos="0">
                  <a:srgbClr val="F1FDB3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2539" name="矩形 105482"/>
            <p:cNvSpPr/>
            <p:nvPr/>
          </p:nvSpPr>
          <p:spPr>
            <a:xfrm>
              <a:off x="-850" y="-610"/>
              <a:ext cx="4940" cy="1453"/>
            </a:xfrm>
            <a:prstGeom prst="rect">
              <a:avLst/>
            </a:prstGeom>
            <a:gradFill rotWithShape="0">
              <a:gsLst>
                <a:gs pos="0">
                  <a:srgbClr val="F1FDB3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anchor="ctr" anchorCtr="0">
              <a:spAutoFit/>
            </a:bodyPr>
            <a:p>
              <a:r>
                <a:rPr lang="zh-CN" altLang="en-US" sz="2800" b="1" dirty="0">
                  <a:solidFill>
                    <a:srgbClr val="E9133C"/>
                  </a:solidFill>
                  <a:latin typeface="黑体" panose="02010609060101010101" charset="-122"/>
                  <a:ea typeface="黑体" panose="02010609060101010101" charset="-122"/>
                </a:rPr>
                <a:t>2</a:t>
              </a:r>
              <a:r>
                <a:rPr lang="zh-CN" altLang="en-US" sz="3200" b="1" dirty="0">
                  <a:solidFill>
                    <a:srgbClr val="E9133C"/>
                  </a:solidFill>
                  <a:latin typeface="黑体" panose="02010609060101010101" charset="-122"/>
                  <a:ea typeface="黑体" panose="02010609060101010101" charset="-122"/>
                </a:rPr>
                <a:t>.对按头部 : </a:t>
              </a:r>
              <a:endParaRPr lang="zh-CN" altLang="en-US" sz="32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endParaRPr>
            </a:p>
            <a:p>
              <a:r>
                <a:rPr lang="zh-CN" altLang="en-US" sz="2800" b="1" dirty="0">
                  <a:solidFill>
                    <a:srgbClr val="000000"/>
                  </a:solidFill>
                  <a:latin typeface="黑体" panose="02010609060101010101" charset="-122"/>
                  <a:ea typeface="黑体" panose="02010609060101010101" charset="-122"/>
                </a:rPr>
                <a:t>    双手拇指分别放在额部两侧的太阳穴处，其余四指分开，放在两侧头部，双手同时用力做对按揉动20～30次。功效：清脑明目，振奋精神。</a:t>
              </a:r>
              <a:endPara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</p:spTree>
  </p:cSld>
  <p:clrMapOvr>
    <a:masterClrMapping/>
  </p:clrMapOvr>
  <p:transition spd="med" advTm="1092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48129"/>
          <p:cNvSpPr>
            <a:spLocks noGrp="1"/>
          </p:cNvSpPr>
          <p:nvPr>
            <p:ph type="title"/>
          </p:nvPr>
        </p:nvSpPr>
        <p:spPr>
          <a:xfrm>
            <a:off x="1042988" y="1268413"/>
            <a:ext cx="7772400" cy="914400"/>
          </a:xfrm>
          <a:ln/>
        </p:spPr>
        <p:txBody>
          <a:bodyPr wrap="square" lIns="91440" tIns="45720" rIns="91440" bIns="45720" anchor="b" anchorCtr="0"/>
          <a:p>
            <a:pPr eaLnBrk="1" hangingPunct="1"/>
            <a:br>
              <a:rPr lang="zh-CN" altLang="en-US" dirty="0">
                <a:solidFill>
                  <a:srgbClr val="333333"/>
                </a:solidFill>
                <a:latin typeface="华文新魏" pitchFamily="2" charset="-122"/>
                <a:ea typeface="华文新魏" pitchFamily="2" charset="-122"/>
              </a:rPr>
            </a:b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8131" name="文本占位符 48130"/>
          <p:cNvSpPr>
            <a:spLocks noGrp="1"/>
          </p:cNvSpPr>
          <p:nvPr>
            <p:ph idx="1"/>
          </p:nvPr>
        </p:nvSpPr>
        <p:spPr>
          <a:xfrm>
            <a:off x="571500" y="2132013"/>
            <a:ext cx="8202613" cy="4114800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None/>
            </a:pPr>
            <a:r>
              <a:rPr lang="zh-CN" altLang="en-US" sz="3000" dirty="0">
                <a:solidFill>
                  <a:srgbClr val="333333"/>
                </a:solidFill>
                <a:latin typeface="华文隶书" pitchFamily="2" charset="-122"/>
                <a:ea typeface="华文新魏" pitchFamily="2" charset="-122"/>
              </a:rPr>
              <a:t>        </a:t>
            </a:r>
            <a:r>
              <a:rPr lang="zh-CN" altLang="en-US" sz="3600" dirty="0">
                <a:solidFill>
                  <a:srgbClr val="333333"/>
                </a:solidFill>
                <a:latin typeface="华文隶书" pitchFamily="2" charset="-122"/>
                <a:ea typeface="华文隶书" pitchFamily="2" charset="-122"/>
              </a:rPr>
              <a:t>颈椎病又称</a:t>
            </a:r>
            <a:r>
              <a:rPr lang="zh-CN" altLang="en-US" sz="3600" dirty="0">
                <a:solidFill>
                  <a:srgbClr val="F2287A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隶书" pitchFamily="2" charset="-122"/>
                <a:ea typeface="华文隶书" pitchFamily="2" charset="-122"/>
              </a:rPr>
              <a:t>颈椎综合症</a:t>
            </a:r>
            <a:r>
              <a:rPr lang="zh-CN" altLang="en-US" sz="3600" dirty="0">
                <a:solidFill>
                  <a:srgbClr val="333333"/>
                </a:solidFill>
                <a:latin typeface="华文隶书" pitchFamily="2" charset="-122"/>
                <a:ea typeface="华文隶书" pitchFamily="2" charset="-122"/>
              </a:rPr>
              <a:t>，可发生于</a:t>
            </a:r>
            <a:endParaRPr lang="zh-CN" altLang="en-US" sz="3600" dirty="0">
              <a:solidFill>
                <a:srgbClr val="333333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buNone/>
            </a:pPr>
            <a:r>
              <a:rPr lang="zh-CN" altLang="en-US" sz="3600" dirty="0">
                <a:solidFill>
                  <a:srgbClr val="333333"/>
                </a:solidFill>
                <a:latin typeface="华文隶书" pitchFamily="2" charset="-122"/>
                <a:ea typeface="华文隶书" pitchFamily="2" charset="-122"/>
              </a:rPr>
              <a:t>中老年人，也可发生于</a:t>
            </a:r>
            <a:r>
              <a:rPr lang="zh-CN" altLang="en-US" sz="3600" u="sng" dirty="0">
                <a:solidFill>
                  <a:srgbClr val="F2287A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隶书" pitchFamily="2" charset="-122"/>
                <a:ea typeface="华文隶书" pitchFamily="2" charset="-122"/>
              </a:rPr>
              <a:t>青年人</a:t>
            </a:r>
            <a:r>
              <a:rPr lang="zh-CN" altLang="en-US" sz="3600" dirty="0">
                <a:solidFill>
                  <a:srgbClr val="333333"/>
                </a:solidFill>
                <a:latin typeface="华文隶书" pitchFamily="2" charset="-122"/>
                <a:ea typeface="华文隶书" pitchFamily="2" charset="-122"/>
              </a:rPr>
              <a:t>,是由于人</a:t>
            </a:r>
            <a:endParaRPr lang="zh-CN" altLang="en-US" sz="3600" dirty="0">
              <a:solidFill>
                <a:srgbClr val="333333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buNone/>
            </a:pPr>
            <a:r>
              <a:rPr lang="zh-CN" altLang="en-US" sz="3600" dirty="0">
                <a:solidFill>
                  <a:srgbClr val="333333"/>
                </a:solidFill>
                <a:latin typeface="华文隶书" pitchFamily="2" charset="-122"/>
                <a:ea typeface="华文隶书" pitchFamily="2" charset="-122"/>
              </a:rPr>
              <a:t>体颈椎间盘逐渐地发生退行性变、颈椎</a:t>
            </a:r>
            <a:endParaRPr lang="zh-CN" altLang="en-US" sz="3600" dirty="0">
              <a:solidFill>
                <a:srgbClr val="333333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buNone/>
            </a:pPr>
            <a:r>
              <a:rPr lang="zh-CN" altLang="en-US" sz="3600" dirty="0">
                <a:solidFill>
                  <a:srgbClr val="333333"/>
                </a:solidFill>
                <a:latin typeface="华文隶书" pitchFamily="2" charset="-122"/>
                <a:ea typeface="华文隶书" pitchFamily="2" charset="-122"/>
              </a:rPr>
              <a:t>骨质增生或颈椎正常生理曲线改变后刺</a:t>
            </a:r>
            <a:endParaRPr lang="zh-CN" altLang="en-US" sz="3600" dirty="0">
              <a:solidFill>
                <a:srgbClr val="333333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buNone/>
            </a:pPr>
            <a:r>
              <a:rPr lang="zh-CN" altLang="en-US" sz="3600" dirty="0">
                <a:solidFill>
                  <a:srgbClr val="333333"/>
                </a:solidFill>
                <a:latin typeface="华文隶书" pitchFamily="2" charset="-122"/>
                <a:ea typeface="华文隶书" pitchFamily="2" charset="-122"/>
              </a:rPr>
              <a:t>激或</a:t>
            </a:r>
            <a:r>
              <a:rPr lang="zh-CN" altLang="en-US" sz="3600" dirty="0">
                <a:solidFill>
                  <a:srgbClr val="8D19BB"/>
                </a:solidFill>
                <a:latin typeface="华文隶书" pitchFamily="2" charset="-122"/>
                <a:ea typeface="华文隶书" pitchFamily="2" charset="-122"/>
              </a:rPr>
              <a:t>压迫</a:t>
            </a:r>
            <a:r>
              <a:rPr lang="zh-CN" altLang="en-US" sz="3600" dirty="0">
                <a:solidFill>
                  <a:srgbClr val="F2287A"/>
                </a:solidFill>
                <a:latin typeface="华文隶书" pitchFamily="2" charset="-122"/>
                <a:ea typeface="华文隶书" pitchFamily="2" charset="-122"/>
              </a:rPr>
              <a:t>颈神经根、颈部脊髓、椎动脉、</a:t>
            </a:r>
            <a:endParaRPr lang="zh-CN" altLang="en-US" sz="3600" dirty="0">
              <a:solidFill>
                <a:srgbClr val="F2287A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>
              <a:buNone/>
            </a:pPr>
            <a:r>
              <a:rPr lang="zh-CN" altLang="en-US" sz="3600" dirty="0">
                <a:solidFill>
                  <a:srgbClr val="F2287A"/>
                </a:solidFill>
                <a:latin typeface="华文隶书" pitchFamily="2" charset="-122"/>
                <a:ea typeface="华文隶书" pitchFamily="2" charset="-122"/>
              </a:rPr>
              <a:t>颈部交感神经</a:t>
            </a:r>
            <a:r>
              <a:rPr lang="zh-CN" altLang="en-US" sz="3600" dirty="0">
                <a:solidFill>
                  <a:srgbClr val="333333"/>
                </a:solidFill>
                <a:latin typeface="华文隶书" pitchFamily="2" charset="-122"/>
                <a:ea typeface="华文隶书" pitchFamily="2" charset="-122"/>
              </a:rPr>
              <a:t>而引起的一组综合症状。</a:t>
            </a:r>
            <a:endParaRPr lang="zh-CN" altLang="en-US" sz="3600" dirty="0">
              <a:solidFill>
                <a:srgbClr val="333333"/>
              </a:solidFill>
              <a:latin typeface="华文隶书" pitchFamily="2" charset="-122"/>
              <a:ea typeface="华文隶书" pitchFamily="2" charset="-122"/>
            </a:endParaRPr>
          </a:p>
          <a:p>
            <a:pPr eaLnBrk="1" hangingPunct="1"/>
            <a:endParaRPr lang="zh-CN" altLang="en-US" sz="3600" dirty="0">
              <a:solidFill>
                <a:srgbClr val="333333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3" name="DownRibbonSharp"/>
          <p:cNvSpPr>
            <a:spLocks noEditPoints="1" noChangeArrowheads="1"/>
          </p:cNvSpPr>
          <p:nvPr/>
        </p:nvSpPr>
        <p:spPr bwMode="auto">
          <a:xfrm>
            <a:off x="952500" y="1066800"/>
            <a:ext cx="7821613" cy="838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00" y="0"/>
              </a:cxn>
              <a:cxn ang="0">
                <a:pos x="8100" y="2700"/>
              </a:cxn>
              <a:cxn ang="0">
                <a:pos x="13500" y="2700"/>
              </a:cxn>
              <a:cxn ang="0">
                <a:pos x="13500" y="0"/>
              </a:cxn>
              <a:cxn ang="0">
                <a:pos x="21600" y="0"/>
              </a:cxn>
              <a:cxn ang="0">
                <a:pos x="18900" y="9450"/>
              </a:cxn>
              <a:cxn ang="0">
                <a:pos x="21600" y="18900"/>
              </a:cxn>
              <a:cxn ang="0">
                <a:pos x="16200" y="18900"/>
              </a:cxn>
              <a:cxn ang="0">
                <a:pos x="16200" y="21600"/>
              </a:cxn>
              <a:cxn ang="0">
                <a:pos x="5400" y="21600"/>
              </a:cxn>
              <a:cxn ang="0">
                <a:pos x="5400" y="18900"/>
              </a:cxn>
              <a:cxn ang="0">
                <a:pos x="0" y="18900"/>
              </a:cxn>
              <a:cxn ang="0">
                <a:pos x="2700" y="9450"/>
              </a:cxn>
              <a:cxn ang="0">
                <a:pos x="8100" y="2700"/>
              </a:cxn>
              <a:cxn ang="0">
                <a:pos x="5400" y="2700"/>
              </a:cxn>
              <a:cxn ang="0">
                <a:pos x="5400" y="18900"/>
              </a:cxn>
              <a:cxn ang="0">
                <a:pos x="5400" y="2700"/>
              </a:cxn>
              <a:cxn ang="0">
                <a:pos x="8100" y="0"/>
              </a:cxn>
              <a:cxn ang="0">
                <a:pos x="13500" y="2700"/>
              </a:cxn>
              <a:cxn ang="0">
                <a:pos x="16200" y="2700"/>
              </a:cxn>
              <a:cxn ang="0">
                <a:pos x="16200" y="18900"/>
              </a:cxn>
              <a:cxn ang="0">
                <a:pos x="16200" y="2700"/>
              </a:cxn>
              <a:cxn ang="0">
                <a:pos x="13500" y="0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8100" y="0"/>
                </a:lnTo>
                <a:lnTo>
                  <a:pt x="8100" y="2700"/>
                </a:lnTo>
                <a:lnTo>
                  <a:pt x="13500" y="2700"/>
                </a:lnTo>
                <a:lnTo>
                  <a:pt x="13500" y="0"/>
                </a:lnTo>
                <a:lnTo>
                  <a:pt x="21600" y="0"/>
                </a:lnTo>
                <a:lnTo>
                  <a:pt x="18900" y="9450"/>
                </a:lnTo>
                <a:lnTo>
                  <a:pt x="21600" y="18900"/>
                </a:lnTo>
                <a:lnTo>
                  <a:pt x="16200" y="18900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18900"/>
                </a:lnTo>
                <a:lnTo>
                  <a:pt x="0" y="18900"/>
                </a:lnTo>
                <a:lnTo>
                  <a:pt x="2700" y="9450"/>
                </a:lnTo>
                <a:close/>
              </a:path>
              <a:path w="21600" h="21600" fill="none">
                <a:moveTo>
                  <a:pt x="8100" y="2700"/>
                </a:moveTo>
                <a:lnTo>
                  <a:pt x="5400" y="2700"/>
                </a:lnTo>
                <a:lnTo>
                  <a:pt x="5400" y="18900"/>
                </a:lnTo>
              </a:path>
              <a:path w="21600" h="21600" fill="none">
                <a:moveTo>
                  <a:pt x="5400" y="2700"/>
                </a:moveTo>
                <a:lnTo>
                  <a:pt x="8100" y="0"/>
                </a:lnTo>
              </a:path>
              <a:path w="21600" h="21600" fill="none">
                <a:moveTo>
                  <a:pt x="13500" y="2700"/>
                </a:moveTo>
                <a:lnTo>
                  <a:pt x="16200" y="2700"/>
                </a:lnTo>
                <a:lnTo>
                  <a:pt x="16200" y="18900"/>
                </a:lnTo>
              </a:path>
              <a:path w="21600" h="21600" fill="none">
                <a:moveTo>
                  <a:pt x="16200" y="2700"/>
                </a:moveTo>
                <a:lnTo>
                  <a:pt x="13500" y="0"/>
                </a:lnTo>
              </a:path>
            </a:pathLst>
          </a:custGeom>
          <a:solidFill>
            <a:srgbClr val="CCECFF"/>
          </a:solidFill>
          <a:ln w="9525">
            <a:solidFill>
              <a:srgbClr val="000000"/>
            </a:solidFill>
            <a:miter lim="800000"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矩形 48168"/>
          <p:cNvSpPr/>
          <p:nvPr/>
        </p:nvSpPr>
        <p:spPr>
          <a:xfrm>
            <a:off x="-36512" y="21320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125" name="矩形 48169"/>
          <p:cNvSpPr/>
          <p:nvPr/>
        </p:nvSpPr>
        <p:spPr>
          <a:xfrm>
            <a:off x="179388" y="22764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Tm="20623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charRg st="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charRg st="0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标题 106497"/>
          <p:cNvSpPr>
            <a:spLocks noGrp="1"/>
          </p:cNvSpPr>
          <p:nvPr>
            <p:ph type="title"/>
          </p:nvPr>
        </p:nvSpPr>
        <p:spPr>
          <a:xfrm>
            <a:off x="2057400" y="12192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br>
              <a:rPr lang="zh-CN" altLang="en-US" b="1" dirty="0">
                <a:solidFill>
                  <a:srgbClr val="CC99FF"/>
                </a:solidFill>
                <a:ea typeface="华文行楷" pitchFamily="2" charset="-122"/>
              </a:rPr>
            </a:br>
            <a:endParaRPr lang="zh-CN" altLang="en-US" b="1" dirty="0">
              <a:solidFill>
                <a:srgbClr val="CC99FF"/>
              </a:solidFill>
              <a:ea typeface="华文行楷" pitchFamily="2" charset="-122"/>
            </a:endParaRPr>
          </a:p>
        </p:txBody>
      </p:sp>
      <p:sp>
        <p:nvSpPr>
          <p:cNvPr id="23554" name="矩形 106499"/>
          <p:cNvSpPr/>
          <p:nvPr/>
        </p:nvSpPr>
        <p:spPr>
          <a:xfrm>
            <a:off x="0" y="21097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3555" name="组合 106503"/>
          <p:cNvGrpSpPr/>
          <p:nvPr/>
        </p:nvGrpSpPr>
        <p:grpSpPr>
          <a:xfrm>
            <a:off x="2000250" y="2109788"/>
            <a:ext cx="5143500" cy="2576512"/>
            <a:chOff x="0" y="0"/>
            <a:chExt cx="3240" cy="1623"/>
          </a:xfrm>
        </p:grpSpPr>
        <p:sp>
          <p:nvSpPr>
            <p:cNvPr id="23556" name="矩形 106500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3557" name="矩形 106501"/>
            <p:cNvSpPr/>
            <p:nvPr/>
          </p:nvSpPr>
          <p:spPr>
            <a:xfrm>
              <a:off x="0" y="0"/>
              <a:ext cx="3240" cy="162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163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</a:t>
              </a:r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</a:t>
              </a:r>
              <a:endParaRPr lang="zh-CN" altLang="en-US" sz="9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3558" name="图片 106502" descr="F2004040909510200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6600" y="2057400"/>
            <a:ext cx="3429000" cy="2519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6506" name="内容占位符 106505"/>
          <p:cNvSpPr>
            <a:spLocks noGrp="1"/>
          </p:cNvSpPr>
          <p:nvPr>
            <p:ph idx="1"/>
          </p:nvPr>
        </p:nvSpPr>
        <p:spPr>
          <a:xfrm>
            <a:off x="866775" y="4400550"/>
            <a:ext cx="7621588" cy="17526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marL="0" indent="0" eaLnBrk="1" hangingPunct="1">
              <a:buNone/>
            </a:pPr>
            <a:r>
              <a:rPr lang="zh-CN" altLang="en-US" sz="28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3.按揉风池 :</a:t>
            </a:r>
            <a:endParaRPr lang="zh-CN" altLang="en-US" sz="2800" b="1" dirty="0">
              <a:solidFill>
                <a:srgbClr val="E9133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indent="0" eaLnBrk="1" hangingPunct="1"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用两手拇指分别按在同侧风池穴（颈后两侧凹陷处），其余手指附在头的两侧，由轻到重地按揉20～30次。功效：疏风散寒，开窍镇痛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sz="2800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med" advTm="13057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50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>
                                            <p:txEl>
                                              <p:charRg st="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6506">
                                            <p:txEl>
                                              <p:charRg st="9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107521"/>
          <p:cNvSpPr>
            <a:spLocks noGrp="1"/>
          </p:cNvSpPr>
          <p:nvPr>
            <p:ph type="title"/>
          </p:nvPr>
        </p:nvSpPr>
        <p:spPr>
          <a:xfrm>
            <a:off x="1981200" y="12192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br>
              <a:rPr lang="zh-CN" altLang="en-US" b="1" dirty="0">
                <a:solidFill>
                  <a:srgbClr val="104171"/>
                </a:solidFill>
              </a:rPr>
            </a:br>
            <a:endParaRPr lang="zh-CN" altLang="en-US" b="1" dirty="0">
              <a:solidFill>
                <a:srgbClr val="104171"/>
              </a:solidFill>
            </a:endParaRPr>
          </a:p>
        </p:txBody>
      </p:sp>
      <p:sp>
        <p:nvSpPr>
          <p:cNvPr id="107523" name="内容占位符 107522"/>
          <p:cNvSpPr>
            <a:spLocks noGrp="1"/>
          </p:cNvSpPr>
          <p:nvPr>
            <p:ph idx="1"/>
          </p:nvPr>
        </p:nvSpPr>
        <p:spPr>
          <a:xfrm>
            <a:off x="874713" y="4495800"/>
            <a:ext cx="7507287" cy="20574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buNone/>
            </a:pPr>
            <a:r>
              <a:rPr lang="zh-CN" altLang="en-US" sz="28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4.拿捏颈肌  :</a:t>
            </a:r>
            <a:endParaRPr lang="zh-CN" altLang="en-US" sz="2800" b="1" dirty="0">
              <a:solidFill>
                <a:srgbClr val="E9133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  将左（右）手上举置于颈后，拇指放置于同侧颈外侧，其余四指放在颈肌对侧，双手用力对合，将颈肌向上提起后放松，沿风池穴向下拿捏至大椎穴20～30次。功效：解痉止痛，调和气血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4579" name="矩形 107523"/>
          <p:cNvSpPr/>
          <p:nvPr/>
        </p:nvSpPr>
        <p:spPr>
          <a:xfrm>
            <a:off x="0" y="21097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4580" name="组合 107527"/>
          <p:cNvGrpSpPr/>
          <p:nvPr/>
        </p:nvGrpSpPr>
        <p:grpSpPr>
          <a:xfrm>
            <a:off x="2000250" y="2109788"/>
            <a:ext cx="5143500" cy="2576512"/>
            <a:chOff x="0" y="0"/>
            <a:chExt cx="3240" cy="1623"/>
          </a:xfrm>
        </p:grpSpPr>
        <p:sp>
          <p:nvSpPr>
            <p:cNvPr id="24581" name="矩形 107524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4582" name="矩形 107525"/>
            <p:cNvSpPr/>
            <p:nvPr/>
          </p:nvSpPr>
          <p:spPr>
            <a:xfrm>
              <a:off x="0" y="0"/>
              <a:ext cx="3240" cy="162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163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</a:t>
              </a:r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</a:t>
              </a:r>
              <a:endParaRPr lang="zh-CN" altLang="en-US" sz="9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4583" name="图片 107526" descr="F2004040909511500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6600" y="2030413"/>
            <a:ext cx="3429000" cy="24653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10155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charRg st="1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charRg st="10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标题 110593"/>
          <p:cNvSpPr>
            <a:spLocks noGrp="1"/>
          </p:cNvSpPr>
          <p:nvPr>
            <p:ph type="title"/>
          </p:nvPr>
        </p:nvSpPr>
        <p:spPr>
          <a:xfrm>
            <a:off x="1981200" y="12192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br>
              <a:rPr lang="zh-CN" altLang="en-US" b="1" dirty="0">
                <a:solidFill>
                  <a:srgbClr val="CC99FF"/>
                </a:solidFill>
                <a:ea typeface="华文行楷" pitchFamily="2" charset="-122"/>
              </a:rPr>
            </a:br>
            <a:endParaRPr lang="zh-CN" altLang="en-US" b="1" dirty="0">
              <a:solidFill>
                <a:srgbClr val="CC99FF"/>
              </a:solidFill>
              <a:ea typeface="华文行楷" pitchFamily="2" charset="-122"/>
            </a:endParaRPr>
          </a:p>
        </p:txBody>
      </p:sp>
      <p:sp>
        <p:nvSpPr>
          <p:cNvPr id="110595" name="内容占位符 110594"/>
          <p:cNvSpPr>
            <a:spLocks noGrp="1"/>
          </p:cNvSpPr>
          <p:nvPr>
            <p:ph idx="1"/>
          </p:nvPr>
        </p:nvSpPr>
        <p:spPr>
          <a:xfrm>
            <a:off x="958850" y="4271963"/>
            <a:ext cx="7640638" cy="20574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marL="285750" indent="-285750" eaLnBrk="1" hangingPunct="1">
              <a:buNone/>
            </a:pPr>
            <a:r>
              <a:rPr lang="zh-CN" altLang="en-US" sz="28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 5. 按压肩井 :</a:t>
            </a:r>
            <a:endParaRPr lang="zh-CN" altLang="en-US" sz="2800" b="1" dirty="0">
              <a:solidFill>
                <a:srgbClr val="E9133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285750" indent="-285750" eaLnBrk="1" hangingPunct="1"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 以左（右）手中指指腹按于对侧肩井穴(在大椎与肩峰连线中点，肩部筋肉处)，然后由轻到重按压10～20次，两侧交替进行。功效：通经活络，散寒定痛。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5603" name="矩形 110595"/>
          <p:cNvSpPr/>
          <p:nvPr/>
        </p:nvSpPr>
        <p:spPr>
          <a:xfrm>
            <a:off x="0" y="21097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5604" name="组合 110599"/>
          <p:cNvGrpSpPr/>
          <p:nvPr/>
        </p:nvGrpSpPr>
        <p:grpSpPr>
          <a:xfrm>
            <a:off x="2000250" y="2109788"/>
            <a:ext cx="5143500" cy="2576512"/>
            <a:chOff x="0" y="0"/>
            <a:chExt cx="3240" cy="1623"/>
          </a:xfrm>
        </p:grpSpPr>
        <p:sp>
          <p:nvSpPr>
            <p:cNvPr id="25605" name="矩形 110596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5606" name="矩形 110597"/>
            <p:cNvSpPr/>
            <p:nvPr/>
          </p:nvSpPr>
          <p:spPr>
            <a:xfrm>
              <a:off x="0" y="0"/>
              <a:ext cx="3240" cy="162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163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</a:t>
              </a:r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</a:t>
              </a:r>
              <a:endParaRPr lang="zh-CN" altLang="en-US" sz="9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5607" name="图片 110598" descr="F2004040909514500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0" y="1905000"/>
            <a:ext cx="3581400" cy="2593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10124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charRg st="11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5">
                                            <p:txEl>
                                              <p:charRg st="11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标题 109569"/>
          <p:cNvSpPr>
            <a:spLocks noGrp="1"/>
          </p:cNvSpPr>
          <p:nvPr>
            <p:ph type="title"/>
          </p:nvPr>
        </p:nvSpPr>
        <p:spPr>
          <a:xfrm>
            <a:off x="1905000" y="12192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br>
              <a:rPr lang="zh-CN" altLang="en-US" b="1" dirty="0">
                <a:solidFill>
                  <a:srgbClr val="104171"/>
                </a:solidFill>
              </a:rPr>
            </a:br>
            <a:endParaRPr lang="zh-CN" altLang="en-US" b="1" dirty="0">
              <a:solidFill>
                <a:srgbClr val="104171"/>
              </a:solidFill>
            </a:endParaRPr>
          </a:p>
        </p:txBody>
      </p:sp>
      <p:sp>
        <p:nvSpPr>
          <p:cNvPr id="109571" name="内容占位符 109570"/>
          <p:cNvSpPr>
            <a:spLocks noGrp="1"/>
          </p:cNvSpPr>
          <p:nvPr>
            <p:ph idx="1"/>
          </p:nvPr>
        </p:nvSpPr>
        <p:spPr>
          <a:xfrm>
            <a:off x="1069975" y="4248150"/>
            <a:ext cx="7286625" cy="21336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buNone/>
            </a:pPr>
            <a:r>
              <a:rPr lang="zh-CN" altLang="en-US" sz="28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    6.按摩大椎 :</a:t>
            </a:r>
            <a:endParaRPr lang="zh-CN" altLang="en-US" sz="2800" b="1" dirty="0">
              <a:solidFill>
                <a:srgbClr val="E9133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  用左（右）手四指并拢放于上背部，用力反复按摩大椎穴(位于后颈部颈椎中最大椎体下方的空隙处)各20～30次，至局部发热为佳，两侧交替进行。功效：疏风散寒，活血通络。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6627" name="矩形 109571"/>
          <p:cNvSpPr/>
          <p:nvPr/>
        </p:nvSpPr>
        <p:spPr>
          <a:xfrm>
            <a:off x="0" y="21097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6628" name="组合 109575"/>
          <p:cNvGrpSpPr/>
          <p:nvPr/>
        </p:nvGrpSpPr>
        <p:grpSpPr>
          <a:xfrm>
            <a:off x="2000250" y="2109788"/>
            <a:ext cx="5143500" cy="2576512"/>
            <a:chOff x="0" y="0"/>
            <a:chExt cx="3240" cy="1623"/>
          </a:xfrm>
        </p:grpSpPr>
        <p:sp>
          <p:nvSpPr>
            <p:cNvPr id="26629" name="矩形 109572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6630" name="矩形 109573"/>
            <p:cNvSpPr/>
            <p:nvPr/>
          </p:nvSpPr>
          <p:spPr>
            <a:xfrm>
              <a:off x="0" y="0"/>
              <a:ext cx="3240" cy="162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163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</a:t>
              </a:r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</a:t>
              </a:r>
              <a:endParaRPr lang="zh-CN" altLang="en-US" sz="9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6631" name="图片 109574" descr="F2004040909520200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6600" y="1900238"/>
            <a:ext cx="3505200" cy="25193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10265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charRg st="13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9571">
                                            <p:txEl>
                                              <p:charRg st="13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标题 111617"/>
          <p:cNvSpPr>
            <a:spLocks noGrp="1"/>
          </p:cNvSpPr>
          <p:nvPr>
            <p:ph type="title"/>
          </p:nvPr>
        </p:nvSpPr>
        <p:spPr>
          <a:xfrm>
            <a:off x="1905000" y="6096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endParaRPr lang="zh-CN" altLang="en-US" b="1" dirty="0">
              <a:solidFill>
                <a:srgbClr val="E9133C"/>
              </a:solidFill>
              <a:ea typeface="华文行楷" pitchFamily="2" charset="-122"/>
            </a:endParaRPr>
          </a:p>
        </p:txBody>
      </p:sp>
      <p:sp>
        <p:nvSpPr>
          <p:cNvPr id="111619" name="内容占位符 111618"/>
          <p:cNvSpPr>
            <a:spLocks noGrp="1"/>
          </p:cNvSpPr>
          <p:nvPr>
            <p:ph idx="1"/>
          </p:nvPr>
        </p:nvSpPr>
        <p:spPr>
          <a:xfrm>
            <a:off x="642938" y="4356100"/>
            <a:ext cx="8215312" cy="1933575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zh-CN" altLang="en-US" sz="2400" b="1" dirty="0">
                <a:solidFill>
                  <a:srgbClr val="E9133C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24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  7</a:t>
            </a:r>
            <a:r>
              <a:rPr lang="zh-CN" altLang="en-US" sz="28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.对按内、外关 :</a:t>
            </a:r>
            <a:endParaRPr lang="zh-CN" altLang="en-US" sz="2800" b="1" dirty="0">
              <a:solidFill>
                <a:srgbClr val="E9133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  用左（右）手拇指尖放在右（左）手内关穴(掌横纹以上2寸，两肌腱之间），中指放在对侧的外关穴（内关穴对面），同时对合用力按揉0.5～1分钟，双手交替进行。功效：宁心通络，宽胸行气。</a:t>
            </a:r>
            <a:endParaRPr lang="zh-CN" altLang="en-US" sz="2400" b="1" dirty="0"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endParaRPr lang="zh-CN" altLang="en-US" dirty="0"/>
          </a:p>
        </p:txBody>
      </p:sp>
      <p:sp>
        <p:nvSpPr>
          <p:cNvPr id="27651" name="矩形 111619"/>
          <p:cNvSpPr/>
          <p:nvPr/>
        </p:nvSpPr>
        <p:spPr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7652" name="组合 111623"/>
          <p:cNvGrpSpPr/>
          <p:nvPr/>
        </p:nvGrpSpPr>
        <p:grpSpPr>
          <a:xfrm>
            <a:off x="1981200" y="1524000"/>
            <a:ext cx="5143500" cy="3444875"/>
            <a:chOff x="0" y="0"/>
            <a:chExt cx="3240" cy="2170"/>
          </a:xfrm>
        </p:grpSpPr>
        <p:sp>
          <p:nvSpPr>
            <p:cNvPr id="27653" name="矩形 111620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7654" name="矩形 111621"/>
            <p:cNvSpPr/>
            <p:nvPr/>
          </p:nvSpPr>
          <p:spPr>
            <a:xfrm>
              <a:off x="0" y="0"/>
              <a:ext cx="3240" cy="21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220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</a:t>
              </a:r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                     </a:t>
              </a:r>
              <a:endParaRPr lang="zh-CN" altLang="en-US" sz="9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7655" name="图片 111622" descr="F2004040909522800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0" y="1752600"/>
            <a:ext cx="2222500" cy="2735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6" name="矩形 111624"/>
          <p:cNvSpPr/>
          <p:nvPr/>
        </p:nvSpPr>
        <p:spPr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7657" name="组合 111627"/>
          <p:cNvGrpSpPr/>
          <p:nvPr/>
        </p:nvGrpSpPr>
        <p:grpSpPr>
          <a:xfrm>
            <a:off x="1524000" y="5670550"/>
            <a:ext cx="6934200" cy="457200"/>
            <a:chOff x="-1273" y="-29"/>
            <a:chExt cx="5760" cy="288"/>
          </a:xfrm>
        </p:grpSpPr>
        <p:sp>
          <p:nvSpPr>
            <p:cNvPr id="27658" name="矩形 111625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7659" name="矩形 111626"/>
            <p:cNvSpPr/>
            <p:nvPr/>
          </p:nvSpPr>
          <p:spPr>
            <a:xfrm>
              <a:off x="-1273" y="-29"/>
              <a:ext cx="576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 marL="381000" defTabSz="914400">
                <a:tabLst>
                  <a:tab pos="285750" algn="l"/>
                </a:tabLst>
              </a:pPr>
              <a:r>
                <a:rPr lang="zh-CN" altLang="en-US" dirty="0">
                  <a:solidFill>
                    <a:srgbClr val="000000"/>
                  </a:solidFill>
                  <a:latin typeface="华文新魏" pitchFamily="2" charset="-122"/>
                  <a:ea typeface="华文新魏" pitchFamily="2" charset="-122"/>
                </a:rPr>
                <a:t> </a:t>
              </a:r>
              <a:endParaRPr lang="zh-CN" altLang="en-US" dirty="0">
                <a:latin typeface="华文新魏" pitchFamily="2" charset="-122"/>
                <a:ea typeface="华文新魏" pitchFamily="2" charset="-122"/>
              </a:endParaRPr>
            </a:p>
          </p:txBody>
        </p:sp>
      </p:grpSp>
    </p:spTree>
  </p:cSld>
  <p:clrMapOvr>
    <a:masterClrMapping/>
  </p:clrMapOvr>
  <p:transition spd="med" advTm="10405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14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charRg st="14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标题 11264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104171"/>
                </a:solidFill>
              </a:rPr>
              <a:t>       </a:t>
            </a:r>
            <a:r>
              <a:rPr lang="zh-CN" altLang="en-US" b="1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endParaRPr lang="zh-CN" altLang="en-US" b="1" dirty="0">
              <a:solidFill>
                <a:srgbClr val="E9133C"/>
              </a:solidFill>
              <a:ea typeface="华文行楷" pitchFamily="2" charset="-122"/>
            </a:endParaRPr>
          </a:p>
        </p:txBody>
      </p:sp>
      <p:sp>
        <p:nvSpPr>
          <p:cNvPr id="112643" name="内容占位符 112642"/>
          <p:cNvSpPr>
            <a:spLocks noGrp="1"/>
          </p:cNvSpPr>
          <p:nvPr>
            <p:ph idx="1"/>
          </p:nvPr>
        </p:nvSpPr>
        <p:spPr>
          <a:xfrm>
            <a:off x="1066800" y="4648200"/>
            <a:ext cx="7391400" cy="17526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buNone/>
            </a:pPr>
            <a:r>
              <a:rPr lang="zh-CN" altLang="en-US" sz="2800" dirty="0">
                <a:solidFill>
                  <a:srgbClr val="E9133C"/>
                </a:solidFill>
              </a:rPr>
              <a:t>  </a:t>
            </a:r>
            <a:r>
              <a:rPr lang="zh-CN" altLang="en-US" sz="2800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8.掐揉合谷 :</a:t>
            </a:r>
            <a:endParaRPr lang="en-US" altLang="zh-CN" sz="2800" b="1" dirty="0">
              <a:solidFill>
                <a:srgbClr val="E9133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buNone/>
            </a:pPr>
            <a:r>
              <a:rPr lang="en-US" altLang="zh-CN" sz="28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       </a:t>
            </a:r>
            <a:r>
              <a:rPr lang="zh-CN" altLang="en-US" sz="25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将左（右）手拇指指尖放在另一手的合谷穴（即虎口处），拇指用力掐揉10～20次，双手交替进行。功效：疏风解表，开窍醒神。</a:t>
            </a:r>
            <a:endParaRPr lang="zh-CN" altLang="en-US" sz="25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8675" name="矩形 112643"/>
          <p:cNvSpPr/>
          <p:nvPr/>
        </p:nvSpPr>
        <p:spPr>
          <a:xfrm>
            <a:off x="0" y="21494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8676" name="组合 112647"/>
          <p:cNvGrpSpPr/>
          <p:nvPr/>
        </p:nvGrpSpPr>
        <p:grpSpPr>
          <a:xfrm>
            <a:off x="2000250" y="2149475"/>
            <a:ext cx="5143500" cy="2500313"/>
            <a:chOff x="0" y="0"/>
            <a:chExt cx="3240" cy="1575"/>
          </a:xfrm>
        </p:grpSpPr>
        <p:sp>
          <p:nvSpPr>
            <p:cNvPr id="28677" name="矩形 112644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8678" name="矩形 112645"/>
            <p:cNvSpPr/>
            <p:nvPr/>
          </p:nvSpPr>
          <p:spPr>
            <a:xfrm>
              <a:off x="0" y="0"/>
              <a:ext cx="3240" cy="157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158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</a:t>
              </a:r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</a:t>
              </a:r>
              <a:endParaRPr lang="zh-CN" altLang="en-US" sz="9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8679" name="图片 112646" descr="F2004040909524300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0" y="2149475"/>
            <a:ext cx="3505200" cy="2498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1045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charRg st="12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charRg st="12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标题 113665"/>
          <p:cNvSpPr>
            <a:spLocks noGrp="1"/>
          </p:cNvSpPr>
          <p:nvPr>
            <p:ph type="title"/>
          </p:nvPr>
        </p:nvSpPr>
        <p:spPr>
          <a:xfrm>
            <a:off x="1981200" y="12192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b="1" dirty="0">
                <a:solidFill>
                  <a:srgbClr val="E9133C"/>
                </a:solidFill>
                <a:ea typeface="华文行楷" pitchFamily="2" charset="-122"/>
              </a:rPr>
              <a:t>预防颈椎病自我按摩操</a:t>
            </a:r>
            <a:br>
              <a:rPr lang="zh-CN" altLang="en-US" b="1" dirty="0">
                <a:solidFill>
                  <a:srgbClr val="104171"/>
                </a:solidFill>
              </a:rPr>
            </a:br>
            <a:endParaRPr lang="zh-CN" altLang="en-US" b="1" dirty="0">
              <a:solidFill>
                <a:srgbClr val="104171"/>
              </a:solidFill>
            </a:endParaRPr>
          </a:p>
        </p:txBody>
      </p:sp>
      <p:sp>
        <p:nvSpPr>
          <p:cNvPr id="113667" name="内容占位符 113666"/>
          <p:cNvSpPr>
            <a:spLocks noGrp="1"/>
          </p:cNvSpPr>
          <p:nvPr>
            <p:ph idx="1"/>
          </p:nvPr>
        </p:nvSpPr>
        <p:spPr>
          <a:xfrm>
            <a:off x="1196975" y="4648200"/>
            <a:ext cx="7185025" cy="17526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lang="zh-CN" altLang="en-US" sz="28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9.梳摩</a:t>
            </a:r>
            <a:r>
              <a:rPr lang="zh-CN" altLang="en-US" sz="2800" b="1" dirty="0">
                <a:solidFill>
                  <a:srgbClr val="E9133C"/>
                </a:solidFill>
                <a:latin typeface="黑体" panose="02010609060101010101" charset="-122"/>
                <a:ea typeface="黑体" panose="02010609060101010101" charset="-122"/>
              </a:rPr>
              <a:t>头顶 :</a:t>
            </a:r>
            <a:endParaRPr lang="zh-CN" altLang="en-US" sz="2800" b="1" dirty="0">
              <a:solidFill>
                <a:srgbClr val="E9133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双手五指微曲分别放在头顶两侧，稍加压力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从前发际沿头顶至脑后做“梳头”状动作20～30次。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功效：提神醒目，清脑镇痛。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9699" name="矩形 113667"/>
          <p:cNvSpPr/>
          <p:nvPr/>
        </p:nvSpPr>
        <p:spPr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29700" name="组合 113671"/>
          <p:cNvGrpSpPr/>
          <p:nvPr/>
        </p:nvGrpSpPr>
        <p:grpSpPr>
          <a:xfrm>
            <a:off x="2000250" y="2286000"/>
            <a:ext cx="5143500" cy="2241550"/>
            <a:chOff x="0" y="0"/>
            <a:chExt cx="3240" cy="1412"/>
          </a:xfrm>
        </p:grpSpPr>
        <p:sp>
          <p:nvSpPr>
            <p:cNvPr id="29701" name="矩形 113668"/>
            <p:cNvSpPr/>
            <p:nvPr/>
          </p:nvSpPr>
          <p:spPr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9702" name="矩形 113669"/>
            <p:cNvSpPr/>
            <p:nvPr/>
          </p:nvSpPr>
          <p:spPr>
            <a:xfrm>
              <a:off x="0" y="0"/>
              <a:ext cx="3240" cy="141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141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</a:t>
              </a:r>
              <a:r>
                <a:rPr lang="zh-CN" altLang="en-US" sz="9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                                 </a:t>
              </a:r>
              <a:endParaRPr lang="zh-CN" altLang="en-US" sz="9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3" name="图片 113670" descr="F2004040909525700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0" y="2012950"/>
            <a:ext cx="3581400" cy="2635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9968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3667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charRg st="1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3667">
                                            <p:txEl>
                                              <p:charRg st="14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标题 118785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dirty="0">
                <a:ea typeface="华文新魏" pitchFamily="2" charset="-122"/>
              </a:rPr>
              <a:t>           </a:t>
            </a:r>
            <a:endParaRPr lang="zh-CN" altLang="en-US" dirty="0">
              <a:ea typeface="华文新魏" pitchFamily="2" charset="-122"/>
            </a:endParaRPr>
          </a:p>
        </p:txBody>
      </p:sp>
      <p:sp>
        <p:nvSpPr>
          <p:cNvPr id="30722" name="文本占位符 118786"/>
          <p:cNvSpPr>
            <a:spLocks noGrp="1"/>
          </p:cNvSpPr>
          <p:nvPr>
            <p:ph idx="1"/>
          </p:nvPr>
        </p:nvSpPr>
        <p:spPr>
          <a:xfrm>
            <a:off x="1066800" y="1785938"/>
            <a:ext cx="7620000" cy="4691062"/>
          </a:xfrm>
          <a:gradFill rotWithShape="0">
            <a:gsLst>
              <a:gs pos="0">
                <a:srgbClr val="C8FBBF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 dirty="0"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</a:rPr>
              <a:t>   </a:t>
            </a:r>
            <a:endParaRPr lang="zh-CN" altLang="en-US" sz="2400" dirty="0">
              <a:latin typeface="黑体" panose="02010609060101010101" charset="-122"/>
              <a:ea typeface="黑体" panose="02010609060101010101" charset="-122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</a:rPr>
              <a:t>      </a:t>
            </a: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</a:rPr>
              <a:t>康复操可改善患者颈部的血液循环，</a:t>
            </a:r>
            <a:endParaRPr lang="zh-CN" altLang="en-US" sz="2800" dirty="0">
              <a:latin typeface="黑体" panose="02010609060101010101" charset="-122"/>
              <a:ea typeface="黑体" panose="02010609060101010101" charset="-122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松解粘连和痉挛的软组织</a:t>
            </a: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</a:rPr>
              <a:t>。无颈椎病者可</a:t>
            </a:r>
            <a:endParaRPr lang="zh-CN" altLang="en-US" sz="2800" dirty="0">
              <a:latin typeface="黑体" panose="02010609060101010101" charset="-122"/>
              <a:ea typeface="黑体" panose="02010609060101010101" charset="-122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</a:rPr>
              <a:t>起到</a:t>
            </a:r>
            <a:r>
              <a:rPr lang="zh-CN" altLang="en-US" sz="28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预防作用</a:t>
            </a:r>
            <a:r>
              <a:rPr lang="en-US" altLang="zh-CN" sz="28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.</a:t>
            </a:r>
            <a:br>
              <a:rPr lang="zh-CN" altLang="en-US" sz="2800" dirty="0">
                <a:latin typeface="黑体" panose="02010609060101010101" charset="-122"/>
                <a:ea typeface="黑体" panose="02010609060101010101" charset="-122"/>
              </a:rPr>
            </a:b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</a:rPr>
              <a:t>  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charset="-122"/>
                <a:ea typeface="黑体" panose="02010609060101010101" charset="-122"/>
              </a:rPr>
              <a:t>姿势：两脚分开与肩同宽，两臂自然</a:t>
            </a:r>
            <a:endParaRPr lang="zh-CN" altLang="en-US" sz="2800" dirty="0">
              <a:solidFill>
                <a:srgbClr val="0033C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33CC"/>
                </a:solidFill>
                <a:latin typeface="黑体" panose="02010609060101010101" charset="-122"/>
                <a:ea typeface="黑体" panose="02010609060101010101" charset="-122"/>
              </a:rPr>
              <a:t>下垂，全身放松,两眼平视，均匀呼吸，</a:t>
            </a:r>
            <a:endParaRPr lang="zh-CN" altLang="en-US" sz="2800" dirty="0">
              <a:solidFill>
                <a:srgbClr val="0033C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33CC"/>
                </a:solidFill>
                <a:latin typeface="黑体" panose="02010609060101010101" charset="-122"/>
                <a:ea typeface="黑体" panose="02010609060101010101" charset="-122"/>
              </a:rPr>
              <a:t>站坐均可。</a:t>
            </a:r>
            <a:br>
              <a:rPr lang="zh-CN" altLang="en-US" sz="2000" dirty="0">
                <a:solidFill>
                  <a:srgbClr val="0033CC"/>
                </a:solidFill>
                <a:latin typeface="黑体" panose="02010609060101010101" charset="-122"/>
                <a:ea typeface="黑体" panose="02010609060101010101" charset="-122"/>
              </a:rPr>
            </a:br>
            <a:br>
              <a:rPr lang="zh-CN" altLang="en-US" sz="2000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</a:br>
            <a:br>
              <a:rPr lang="zh-CN" altLang="en-US" sz="2400" b="1" dirty="0">
                <a:latin typeface="华文隶书" pitchFamily="2" charset="-122"/>
                <a:ea typeface="华文新魏" pitchFamily="2" charset="-122"/>
              </a:rPr>
            </a:br>
            <a:br>
              <a:rPr lang="zh-CN" altLang="en-US" sz="2800" dirty="0">
                <a:latin typeface="华文新魏" pitchFamily="2" charset="-122"/>
                <a:ea typeface="华文新魏" pitchFamily="2" charset="-122"/>
              </a:rPr>
            </a:br>
            <a:br>
              <a:rPr lang="zh-CN" altLang="en-US" sz="2800" dirty="0">
                <a:latin typeface="华文新魏" pitchFamily="2" charset="-122"/>
                <a:ea typeface="华文新魏" pitchFamily="2" charset="-122"/>
              </a:rPr>
            </a:br>
            <a:br>
              <a:rPr lang="zh-CN" altLang="en-US" sz="2800" dirty="0">
                <a:latin typeface="华文新魏" pitchFamily="2" charset="-122"/>
                <a:ea typeface="华文新魏" pitchFamily="2" charset="-122"/>
              </a:rPr>
            </a:br>
            <a:endParaRPr lang="zh-CN" altLang="en-US" sz="2800" dirty="0">
              <a:latin typeface="华文新魏" pitchFamily="2" charset="-122"/>
              <a:ea typeface="华文新魏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800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30723" name="图片 118788" descr="NA00864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990600"/>
            <a:ext cx="914400" cy="688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2071667" y="785792"/>
            <a:ext cx="5750293" cy="923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5400" b="1" i="0" u="none" strike="noStrike" kern="10" cap="none" spc="0" normalizeH="0" baseline="0" noProof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华文琥珀"/>
                <a:ea typeface="宋体" panose="02010600030101010101" pitchFamily="2" charset="-122"/>
                <a:cs typeface="+mn-cs"/>
              </a:rPr>
              <a:t>颈椎病预防保健操</a:t>
            </a:r>
            <a:endParaRPr kumimoji="0" lang="zh-CN" altLang="en-US" sz="5400" b="1" i="0" u="none" strike="noStrike" kern="10" cap="none" spc="0" normalizeH="0" baseline="0" noProof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华文琥珀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 advTm="20187"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内容占位符 2"/>
          <p:cNvSpPr>
            <a:spLocks noGrp="1"/>
          </p:cNvSpPr>
          <p:nvPr>
            <p:ph idx="1"/>
          </p:nvPr>
        </p:nvSpPr>
        <p:spPr>
          <a:xfrm>
            <a:off x="1014413" y="1733550"/>
            <a:ext cx="7772400" cy="4114800"/>
          </a:xfrm>
          <a:ln/>
        </p:spPr>
        <p:txBody>
          <a:bodyPr anchor="t" anchorCtr="0"/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1. 左顾右盼:</a:t>
            </a:r>
            <a:endParaRPr lang="zh-CN" altLang="en-US" b="1" dirty="0">
              <a:solidFill>
                <a:srgbClr val="FF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       头先向左后向右转动，幅度宜大，以自觉酸胀为好，30次。</a:t>
            </a:r>
            <a:b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</a:br>
            <a:b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</a:br>
            <a:r>
              <a:rPr lang="zh-CN" altLang="en-US" b="1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2. 前后点头:</a:t>
            </a:r>
            <a:endParaRPr lang="zh-CN" altLang="en-US" b="1" dirty="0">
              <a:solidFill>
                <a:srgbClr val="FF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       头先前再后，前俯时颈项尽量前伸拉长，30次。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966913" y="666750"/>
            <a:ext cx="5421313" cy="828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800" b="1" kern="10" noProof="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琥珀"/>
                <a:ea typeface="宋体" panose="02010600030101010101" pitchFamily="2" charset="-122"/>
                <a:cs typeface="+mn-cs"/>
                <a:sym typeface="+mn-ea"/>
              </a:rPr>
              <a:t>颈椎病预防保健操</a:t>
            </a:r>
            <a:endParaRPr lang="zh-CN" altLang="en-US" sz="4800" b="1" kern="10" noProof="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琥珀"/>
              <a:cs typeface="+mn-cs"/>
              <a:sym typeface="+mn-ea"/>
            </a:endParaRPr>
          </a:p>
        </p:txBody>
      </p:sp>
    </p:spTree>
  </p:cSld>
  <p:clrMapOvr>
    <a:masterClrMapping/>
  </p:clrMapOvr>
  <p:transition spd="med"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标题 119809"/>
          <p:cNvSpPr>
            <a:spLocks noGrp="1"/>
          </p:cNvSpPr>
          <p:nvPr>
            <p:ph type="title"/>
          </p:nvPr>
        </p:nvSpPr>
        <p:spPr>
          <a:xfrm>
            <a:off x="1047750" y="533400"/>
            <a:ext cx="77724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r>
              <a:rPr lang="zh-CN" altLang="en-US" dirty="0">
                <a:ea typeface="华文新魏" pitchFamily="2" charset="-122"/>
              </a:rPr>
              <a:t>            </a:t>
            </a:r>
            <a:endParaRPr lang="zh-CN" altLang="en-US" dirty="0">
              <a:ea typeface="华文新魏" pitchFamily="2" charset="-122"/>
            </a:endParaRPr>
          </a:p>
        </p:txBody>
      </p:sp>
      <p:sp>
        <p:nvSpPr>
          <p:cNvPr id="32770" name="文本占位符 119810"/>
          <p:cNvSpPr>
            <a:spLocks noGrp="1"/>
          </p:cNvSpPr>
          <p:nvPr>
            <p:ph idx="1"/>
          </p:nvPr>
        </p:nvSpPr>
        <p:spPr>
          <a:xfrm>
            <a:off x="1000125" y="1571625"/>
            <a:ext cx="7858125" cy="4800600"/>
          </a:xfrm>
          <a:gradFill rotWithShape="0">
            <a:gsLst>
              <a:gs pos="0">
                <a:srgbClr val="C8FBBF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dirty="0">
                <a:solidFill>
                  <a:srgbClr val="FF00FF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2400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  </a:t>
            </a:r>
            <a:endParaRPr lang="zh-CN" altLang="en-US" dirty="0">
              <a:solidFill>
                <a:srgbClr val="FF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     3. 旋肩舒颈:</a:t>
            </a:r>
            <a:endParaRPr lang="zh-CN" altLang="en-US" dirty="0">
              <a:solidFill>
                <a:srgbClr val="FF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3600" dirty="0">
                <a:latin typeface="黑体" panose="02010609060101010101" charset="-122"/>
                <a:ea typeface="黑体" panose="02010609060101010101" charset="-122"/>
              </a:rPr>
              <a:t>      </a:t>
            </a:r>
            <a:r>
              <a:rPr lang="zh-CN" altLang="en-US" dirty="0">
                <a:latin typeface="黑体" panose="02010609060101010101" charset="-122"/>
                <a:ea typeface="黑体" panose="02010609060101010101" charset="-122"/>
              </a:rPr>
              <a:t>双手置两侧肩部，掌心向下，两臂先由后向前旋转20—30次，再由前向后旋转20—30次。</a:t>
            </a:r>
            <a:endParaRPr lang="zh-CN" altLang="en-US" dirty="0"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800" dirty="0"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lang="zh-CN" altLang="en-US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 4. 摇头晃脑</a:t>
            </a:r>
            <a:r>
              <a:rPr lang="zh-CN" altLang="en-US" sz="2800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:</a:t>
            </a:r>
            <a:endParaRPr lang="zh-CN" altLang="en-US" sz="2800" dirty="0">
              <a:solidFill>
                <a:srgbClr val="FF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>
                <a:latin typeface="黑体" panose="02010609060101010101" charset="-122"/>
                <a:ea typeface="黑体" panose="02010609060101010101" charset="-122"/>
              </a:rPr>
              <a:t>      头向左一前一右一后旋转5次，</a:t>
            </a:r>
            <a:endParaRPr lang="zh-CN" altLang="en-US" dirty="0"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>
                <a:latin typeface="黑体" panose="02010609060101010101" charset="-122"/>
                <a:ea typeface="黑体" panose="02010609060101010101" charset="-122"/>
              </a:rPr>
              <a:t>  再反方向旋转5次。</a:t>
            </a:r>
            <a:endParaRPr lang="zh-CN" altLang="en-US" dirty="0"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zh-CN" altLang="en-US" dirty="0"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</a:rPr>
              <a:t>     </a:t>
            </a:r>
            <a:endParaRPr lang="zh-CN" altLang="en-US" dirty="0">
              <a:solidFill>
                <a:srgbClr val="FF00FF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32771" name="图片 119813" descr="NA00864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" y="914400"/>
            <a:ext cx="914400" cy="688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2" name="标题 118785"/>
          <p:cNvSpPr txBox="1"/>
          <p:nvPr/>
        </p:nvSpPr>
        <p:spPr>
          <a:xfrm>
            <a:off x="1066800" y="5334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defTabSz="914400"/>
            <a:r>
              <a:rPr lang="zh-CN" altLang="en-US" sz="4400">
                <a:solidFill>
                  <a:schemeClr val="tx2"/>
                </a:solidFill>
                <a:latin typeface="Arial" panose="020B0604020202020204" pitchFamily="34" charset="0"/>
                <a:ea typeface="华文新魏" pitchFamily="2" charset="-122"/>
              </a:rPr>
              <a:t>           </a:t>
            </a:r>
            <a:endParaRPr lang="zh-CN" altLang="en-US" sz="4400" dirty="0">
              <a:solidFill>
                <a:schemeClr val="tx2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32773" name="标题 118785"/>
          <p:cNvSpPr txBox="1"/>
          <p:nvPr/>
        </p:nvSpPr>
        <p:spPr>
          <a:xfrm>
            <a:off x="1219200" y="6858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defTabSz="914400"/>
            <a:r>
              <a:rPr lang="zh-CN" altLang="en-US" sz="4400">
                <a:solidFill>
                  <a:schemeClr val="tx2"/>
                </a:solidFill>
                <a:latin typeface="Arial" panose="020B0604020202020204" pitchFamily="34" charset="0"/>
                <a:ea typeface="华文新魏" pitchFamily="2" charset="-122"/>
              </a:rPr>
              <a:t>    </a:t>
            </a:r>
            <a:endParaRPr lang="zh-CN" altLang="en-US" sz="4400">
              <a:solidFill>
                <a:schemeClr val="tx2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pPr defTabSz="914400"/>
            <a:r>
              <a:rPr lang="zh-CN" altLang="en-US" sz="4400">
                <a:solidFill>
                  <a:schemeClr val="tx2"/>
                </a:solidFill>
                <a:latin typeface="Arial" panose="020B0604020202020204" pitchFamily="34" charset="0"/>
                <a:ea typeface="华文新魏" pitchFamily="2" charset="-122"/>
              </a:rPr>
              <a:t>       </a:t>
            </a:r>
            <a:endParaRPr lang="zh-CN" altLang="en-US" sz="4400" dirty="0">
              <a:solidFill>
                <a:schemeClr val="tx2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357420" y="500039"/>
            <a:ext cx="5750293" cy="923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5400" b="1" i="0" u="none" strike="noStrike" kern="10" cap="none" spc="0" normalizeH="0" baseline="0" noProof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华文琥珀"/>
                <a:ea typeface="宋体" panose="02010600030101010101" pitchFamily="2" charset="-122"/>
                <a:cs typeface="+mn-cs"/>
              </a:rPr>
              <a:t>颈椎病预防保健操</a:t>
            </a:r>
            <a:endParaRPr kumimoji="0" lang="zh-CN" altLang="en-US" sz="5400" b="1" i="0" u="none" strike="noStrike" kern="10" cap="none" spc="0" normalizeH="0" baseline="0" noProof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华文琥珀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 advTm="20358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图片 48176" descr="颈椎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7250" y="1714500"/>
            <a:ext cx="3500438" cy="4214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48173" descr="jizhu1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3" y="2000250"/>
            <a:ext cx="3478212" cy="39290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6256"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 fontAlgn="base"/>
            <a:r>
              <a:rPr lang="zh-CN" altLang="en-US" b="1" strike="noStrike" kern="10" noProof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华文琥珀"/>
                <a:ea typeface="宋体" panose="02010600030101010101" pitchFamily="2" charset="-122"/>
                <a:cs typeface="+mn-cs"/>
                <a:sym typeface="+mn-ea"/>
              </a:rPr>
              <a:t>颈椎病预防保健操</a:t>
            </a:r>
            <a:endParaRPr lang="zh-CN" altLang="en-US" b="1" strike="noStrike" kern="10" noProof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华文琥珀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  <a:sym typeface="宋体" panose="02010600030101010101" pitchFamily="2" charset="-122"/>
              </a:rPr>
              <a:t>  5.头手相抗:</a:t>
            </a:r>
            <a:endParaRPr lang="zh-CN" altLang="en-US" dirty="0">
              <a:solidFill>
                <a:srgbClr val="FF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>
                <a:latin typeface="黑体" panose="02010609060101010101" charset="-122"/>
                <a:ea typeface="黑体" panose="02010609060101010101" charset="-122"/>
                <a:sym typeface="宋体" panose="02010600030101010101" pitchFamily="2" charset="-122"/>
              </a:rPr>
              <a:t>       双手交叉紧贴后颈部，用力顶头颈，头颈则向后用力，互相抵抗5次。</a:t>
            </a:r>
            <a:endParaRPr lang="zh-CN" altLang="en-US" dirty="0">
              <a:latin typeface="黑体" panose="02010609060101010101" charset="-122"/>
              <a:ea typeface="黑体" panose="02010609060101010101" charset="-122"/>
              <a:sym typeface="宋体" panose="02010600030101010101" pitchFamily="2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br>
              <a:rPr lang="zh-CN" altLang="en-US" sz="3600" dirty="0">
                <a:latin typeface="黑体" panose="02010609060101010101" charset="-122"/>
                <a:ea typeface="黑体" panose="02010609060101010101" charset="-122"/>
                <a:sym typeface="宋体" panose="02010600030101010101" pitchFamily="2" charset="-122"/>
              </a:rPr>
            </a:br>
            <a:r>
              <a:rPr lang="zh-CN" altLang="en-US" dirty="0">
                <a:latin typeface="黑体" panose="02010609060101010101" charset="-122"/>
                <a:ea typeface="黑体" panose="02010609060101010101" charset="-122"/>
                <a:sym typeface="宋体" panose="02010600030101010101" pitchFamily="2" charset="-122"/>
              </a:rPr>
              <a:t>   </a:t>
            </a:r>
            <a:r>
              <a:rPr lang="zh-CN" altLang="en-US" dirty="0">
                <a:solidFill>
                  <a:srgbClr val="FF00FF"/>
                </a:solidFill>
                <a:latin typeface="黑体" panose="02010609060101010101" charset="-122"/>
                <a:ea typeface="黑体" panose="02010609060101010101" charset="-122"/>
                <a:sym typeface="宋体" panose="02010600030101010101" pitchFamily="2" charset="-122"/>
              </a:rPr>
              <a:t>6. 双手托天:</a:t>
            </a:r>
            <a:endParaRPr lang="zh-CN" altLang="en-US" dirty="0">
              <a:solidFill>
                <a:srgbClr val="FF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>
                <a:latin typeface="黑体" panose="02010609060101010101" charset="-122"/>
                <a:ea typeface="黑体" panose="02010609060101010101" charset="-122"/>
                <a:sym typeface="宋体" panose="02010600030101010101" pitchFamily="2" charset="-122"/>
              </a:rPr>
              <a:t>       </a:t>
            </a:r>
            <a:r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charset="-122"/>
                <a:ea typeface="黑体" panose="02010609060101010101" charset="-122"/>
                <a:sym typeface="宋体" panose="02010600030101010101" pitchFamily="2" charset="-122"/>
              </a:rPr>
              <a:t> 双手上举过头，掌心向上，仰视手背5秒钟。</a:t>
            </a:r>
            <a:br>
              <a:rPr lang="zh-CN" altLang="en-US" dirty="0">
                <a:latin typeface="华文新魏" pitchFamily="2" charset="-122"/>
                <a:ea typeface="华文新魏" pitchFamily="2" charset="-122"/>
                <a:sym typeface="宋体" panose="02010600030101010101" pitchFamily="2" charset="-122"/>
              </a:rPr>
            </a:br>
            <a:endParaRPr lang="zh-CN" altLang="en-US"/>
          </a:p>
        </p:txBody>
      </p:sp>
    </p:spTree>
  </p:cSld>
  <p:clrMapOvr>
    <a:masterClrMapping/>
  </p:clrMapOvr>
  <p:transition spd="med"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文本框 103425"/>
          <p:cNvSpPr txBox="1"/>
          <p:nvPr/>
        </p:nvSpPr>
        <p:spPr>
          <a:xfrm>
            <a:off x="2651125" y="3330575"/>
            <a:ext cx="5654675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endParaRPr lang="zh-CN" altLang="en-US" dirty="0">
              <a:latin typeface="Times New Roman" panose="02020603050405020304" pitchFamily="18" charset="0"/>
              <a:ea typeface="华文新魏" pitchFamily="2" charset="-122"/>
            </a:endParaRPr>
          </a:p>
        </p:txBody>
      </p:sp>
      <p:sp>
        <p:nvSpPr>
          <p:cNvPr id="34818" name="文本框 103426"/>
          <p:cNvSpPr txBox="1"/>
          <p:nvPr/>
        </p:nvSpPr>
        <p:spPr>
          <a:xfrm>
            <a:off x="2270125" y="27971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zh-CN" altLang="en-US" dirty="0">
              <a:latin typeface="Times New Roman" panose="02020603050405020304" pitchFamily="18" charset="0"/>
              <a:ea typeface="华文新魏" pitchFamily="2" charset="-122"/>
            </a:endParaRPr>
          </a:p>
        </p:txBody>
      </p:sp>
      <p:sp>
        <p:nvSpPr>
          <p:cNvPr id="34819" name="矩形 103427"/>
          <p:cNvSpPr>
            <a:spLocks noTextEdit="1"/>
          </p:cNvSpPr>
          <p:nvPr/>
        </p:nvSpPr>
        <p:spPr>
          <a:xfrm>
            <a:off x="1928813" y="2357438"/>
            <a:ext cx="6072187" cy="2109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 i="1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祝您健康！</a:t>
            </a:r>
            <a:endParaRPr lang="zh-CN" altLang="en-US" sz="3600" b="1" i="1">
              <a:ln w="12700" cap="flat" cmpd="sng">
                <a:solidFill>
                  <a:srgbClr val="EAEAEA"/>
                </a:solidFill>
                <a:prstDash val="solid"/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4649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714" name="文本占位符 115713"/>
          <p:cNvSpPr>
            <a:spLocks noGrp="1"/>
          </p:cNvSpPr>
          <p:nvPr>
            <p:ph idx="1"/>
          </p:nvPr>
        </p:nvSpPr>
        <p:spPr>
          <a:xfrm>
            <a:off x="1066800" y="2286000"/>
            <a:ext cx="7391400" cy="4572000"/>
          </a:xfrm>
        </p:spPr>
        <p:txBody>
          <a:bodyPr vert="horz" wrap="square" lIns="91440" tIns="45720" rIns="91440" bIns="45720" numCol="1" anchor="t" anchorCtr="0" compatLnSpc="1"/>
          <a:p>
            <a:pPr marL="666750" indent="-666750" defTabSz="914400" eaLnBrk="1" hangingPunct="1">
              <a:lnSpc>
                <a:spcPct val="90000"/>
              </a:lnSpc>
              <a:buNone/>
              <a:tabLst>
                <a:tab pos="381000" algn="l"/>
              </a:tabLst>
            </a:pPr>
            <a:r>
              <a:rPr lang="zh-CN" altLang="en-US" b="1" dirty="0">
                <a:solidFill>
                  <a:srgbClr val="3399FF"/>
                </a:solidFill>
                <a:latin typeface="华文新魏" pitchFamily="2" charset="-122"/>
                <a:ea typeface="华文新魏" pitchFamily="2" charset="-122"/>
                <a:sym typeface="Wingdings" panose="05000000000000000000" pitchFamily="2" charset="2"/>
              </a:rPr>
              <a:t>   </a:t>
            </a:r>
            <a:r>
              <a:rPr lang="zh-CN" altLang="en-US" sz="4000" b="1" dirty="0">
                <a:solidFill>
                  <a:srgbClr val="3399FF"/>
                </a:solidFill>
                <a:latin typeface="华文新魏" pitchFamily="2" charset="-122"/>
                <a:ea typeface="华文隶书" pitchFamily="2" charset="-122"/>
                <a:sym typeface="Wingdings" panose="05000000000000000000" pitchFamily="2" charset="2"/>
              </a:rPr>
              <a:t>1. 颈型</a:t>
            </a:r>
            <a:r>
              <a:rPr lang="zh-CN" altLang="en-US" sz="4000" b="1" dirty="0">
                <a:solidFill>
                  <a:srgbClr val="3399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新魏" pitchFamily="2" charset="-122"/>
                <a:ea typeface="华文隶书" pitchFamily="2" charset="-122"/>
                <a:sym typeface="Wingdings" panose="05000000000000000000" pitchFamily="2" charset="2"/>
              </a:rPr>
              <a:t>：</a:t>
            </a:r>
            <a:endParaRPr lang="zh-CN" altLang="en-US" sz="4000" b="1" dirty="0">
              <a:solidFill>
                <a:srgbClr val="3399FF"/>
              </a:solidFill>
              <a:effectLst>
                <a:outerShdw blurRad="38100" dist="38100" dir="2700000">
                  <a:srgbClr val="C0C0C0"/>
                </a:outerShdw>
              </a:effectLst>
              <a:latin typeface="华文新魏" pitchFamily="2" charset="-122"/>
              <a:ea typeface="华文隶书" pitchFamily="2" charset="-122"/>
              <a:sym typeface="Wingdings" panose="05000000000000000000" pitchFamily="2" charset="2"/>
            </a:endParaRPr>
          </a:p>
          <a:p>
            <a:pPr marL="666750" indent="-666750" defTabSz="914400" eaLnBrk="1" latinLnBrk="0" hangingPunct="1">
              <a:lnSpc>
                <a:spcPts val="4600"/>
              </a:lnSpc>
              <a:spcBef>
                <a:spcPct val="0"/>
              </a:spcBef>
              <a:buNone/>
              <a:tabLst>
                <a:tab pos="381000" algn="l"/>
              </a:tabLst>
            </a:pPr>
            <a:r>
              <a:rPr lang="zh-CN" altLang="en-US" sz="4000" b="1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    </a:t>
            </a: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主诉</a:t>
            </a:r>
            <a:r>
              <a:rPr lang="zh-CN" altLang="en-US" sz="36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头、颈、肩疼痛</a:t>
            </a: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等异常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latinLnBrk="0" hangingPunct="1">
              <a:lnSpc>
                <a:spcPts val="4600"/>
              </a:lnSpc>
              <a:spcBef>
                <a:spcPct val="0"/>
              </a:spcBef>
              <a:buNone/>
              <a:tabLst>
                <a:tab pos="381000" algn="l"/>
              </a:tabLst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感觉，并伴有相应的</a:t>
            </a:r>
            <a:r>
              <a:rPr lang="zh-CN" altLang="en-US" sz="3600" dirty="0">
                <a:latin typeface="华文新魏" pitchFamily="2" charset="-122"/>
                <a:ea typeface="华文隶书" pitchFamily="2" charset="-122"/>
              </a:rPr>
              <a:t>压痛点</a:t>
            </a: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。特征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latinLnBrk="0" hangingPunct="1">
              <a:lnSpc>
                <a:spcPts val="4600"/>
              </a:lnSpc>
              <a:spcBef>
                <a:spcPct val="0"/>
              </a:spcBef>
              <a:buNone/>
              <a:tabLst>
                <a:tab pos="381000" algn="l"/>
              </a:tabLst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是颈部僵硬、不舒服、疼痛，以及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latinLnBrk="0" hangingPunct="1">
              <a:lnSpc>
                <a:spcPts val="4600"/>
              </a:lnSpc>
              <a:spcBef>
                <a:spcPct val="0"/>
              </a:spcBef>
              <a:buNone/>
              <a:tabLst>
                <a:tab pos="381000" algn="l"/>
              </a:tabLst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活动不灵活，这也是最常见的一种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latinLnBrk="0" hangingPunct="1">
              <a:lnSpc>
                <a:spcPts val="4600"/>
              </a:lnSpc>
              <a:spcBef>
                <a:spcPct val="0"/>
              </a:spcBef>
              <a:buNone/>
              <a:tabLst>
                <a:tab pos="381000" algn="l"/>
              </a:tabLst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类型。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hangingPunct="1">
              <a:lnSpc>
                <a:spcPct val="90000"/>
              </a:lnSpc>
              <a:buNone/>
              <a:tabLst>
                <a:tab pos="381000" algn="l"/>
              </a:tabLst>
            </a:pPr>
            <a:r>
              <a:rPr lang="zh-CN" altLang="en-US" sz="2800" dirty="0">
                <a:solidFill>
                  <a:srgbClr val="3399FF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endParaRPr lang="zh-CN" altLang="en-US" sz="2800" dirty="0">
              <a:solidFill>
                <a:srgbClr val="3399FF"/>
              </a:solidFill>
              <a:latin typeface="华文新魏" pitchFamily="2" charset="-122"/>
              <a:ea typeface="华文新魏" pitchFamily="2" charset="-122"/>
            </a:endParaRPr>
          </a:p>
          <a:p>
            <a:pPr marL="666750" indent="-666750" defTabSz="914400" eaLnBrk="1" hangingPunct="1">
              <a:tabLst>
                <a:tab pos="381000" algn="l"/>
              </a:tabLst>
            </a:pPr>
            <a:endParaRPr lang="zh-CN" altLang="en-US" sz="2700" dirty="0">
              <a:solidFill>
                <a:srgbClr val="333333"/>
              </a:solidFill>
              <a:latin typeface="华文新魏" pitchFamily="2" charset="-122"/>
              <a:ea typeface="华文新魏" pitchFamily="2" charset="-122"/>
            </a:endParaRPr>
          </a:p>
          <a:p>
            <a:pPr marL="666750" indent="-666750" defTabSz="914400" eaLnBrk="1" hangingPunct="1">
              <a:tabLst>
                <a:tab pos="381000" algn="l"/>
              </a:tabLst>
            </a:pP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新魏" pitchFamily="2" charset="-122"/>
            </a:endParaRPr>
          </a:p>
          <a:p>
            <a:pPr marL="666750" indent="-666750" defTabSz="914400" eaLnBrk="1" hangingPunct="1">
              <a:tabLst>
                <a:tab pos="381000" algn="l"/>
              </a:tabLst>
            </a:pP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15715" name="PubBanner"/>
          <p:cNvSpPr>
            <a:spLocks noGrp="1" noEditPoints="1"/>
          </p:cNvSpPr>
          <p:nvPr>
            <p:ph type="title"/>
          </p:nvPr>
        </p:nvSpPr>
        <p:spPr>
          <a:xfrm>
            <a:off x="1066800" y="990600"/>
            <a:ext cx="7772400" cy="1143000"/>
          </a:xfrm>
          <a:custGeom>
            <a:avLst/>
            <a:gdLst>
              <a:gd name="txL" fmla="*/ 2826 w 21600"/>
              <a:gd name="txT" fmla="*/ 4525 h 21600"/>
              <a:gd name="txR" fmla="*/ 18785 w 21600"/>
              <a:gd name="txB" fmla="*/ 12549 h 21600"/>
            </a:gdLst>
            <a:ahLst/>
            <a:cxnLst>
              <a:cxn ang="17694720">
                <a:pos x="10800" y="0"/>
              </a:cxn>
              <a:cxn ang="11796480">
                <a:pos x="684" y="13728"/>
              </a:cxn>
              <a:cxn ang="5898240">
                <a:pos x="10800" y="12549"/>
              </a:cxn>
              <a:cxn ang="0">
                <a:pos x="20928" y="13728"/>
              </a:cxn>
            </a:cxnLst>
            <a:rect l="txL" t="txT" r="txR" b="txB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0000FF">
              <a:alpha val="100000"/>
            </a:srgbClr>
          </a:solidFill>
          <a:ln>
            <a:solidFill>
              <a:srgbClr val="000000"/>
            </a:solidFill>
          </a:ln>
          <a:effectLst>
            <a:outerShdw dist="107763" dir="2699999" algn="ctr" rotWithShape="0">
              <a:srgbClr val="808080"/>
            </a:outerShdw>
          </a:effectLst>
        </p:spPr>
        <p:txBody>
          <a:bodyPr vert="horz" wrap="square" lIns="91440" tIns="45720" rIns="91440" bIns="45720" numCol="1" anchor="b" anchorCtr="0" compatLnSpc="1"/>
          <a:p>
            <a:pPr eaLnBrk="1" hangingPunct="1"/>
            <a:r>
              <a:rPr lang="zh-CN" altLang="en-US" sz="4000" b="1" dirty="0">
                <a:solidFill>
                  <a:schemeClr val="bg1"/>
                </a:solidFill>
                <a:ea typeface="华文隶书" pitchFamily="2" charset="-122"/>
              </a:rPr>
              <a:t>    颈椎病的症状有哪些</a:t>
            </a:r>
            <a:endParaRPr lang="zh-CN" altLang="en-US" sz="4000" b="1" dirty="0">
              <a:solidFill>
                <a:schemeClr val="bg1"/>
              </a:solidFill>
              <a:ea typeface="华文隶书" pitchFamily="2" charset="-122"/>
            </a:endParaRPr>
          </a:p>
        </p:txBody>
      </p:sp>
      <p:pic>
        <p:nvPicPr>
          <p:cNvPr id="7171" name="图片 115715" descr="289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5791200"/>
            <a:ext cx="1165225" cy="1066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8034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文本占位符 115713"/>
          <p:cNvSpPr>
            <a:spLocks noGrp="1"/>
          </p:cNvSpPr>
          <p:nvPr>
            <p:ph idx="1"/>
          </p:nvPr>
        </p:nvSpPr>
        <p:spPr>
          <a:xfrm>
            <a:off x="1066800" y="2286000"/>
            <a:ext cx="7391400" cy="4572000"/>
          </a:xfrm>
          <a:ln/>
        </p:spPr>
        <p:txBody>
          <a:bodyPr wrap="square" lIns="91440" tIns="45720" rIns="91440" bIns="45720" anchor="t" anchorCtr="0"/>
          <a:p>
            <a:pPr marL="666750" indent="-666750" defTabSz="914400" eaLnBrk="1" hangingPunct="1">
              <a:lnSpc>
                <a:spcPct val="90000"/>
              </a:lnSpc>
              <a:buNone/>
              <a:tabLst>
                <a:tab pos="381000" algn="l"/>
              </a:tabLst>
            </a:pPr>
            <a:r>
              <a:rPr lang="zh-CN" altLang="en-US" sz="4000" b="1" dirty="0">
                <a:solidFill>
                  <a:srgbClr val="3399FF"/>
                </a:solidFill>
                <a:latin typeface="华文新魏" pitchFamily="2" charset="-122"/>
                <a:ea typeface="华文隶书" pitchFamily="2" charset="-122"/>
              </a:rPr>
              <a:t>2.神经根型：</a:t>
            </a:r>
            <a:endParaRPr lang="zh-CN" altLang="en-US" sz="4000" b="1" dirty="0">
              <a:solidFill>
                <a:srgbClr val="3399FF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hangingPunct="1">
              <a:lnSpc>
                <a:spcPct val="90000"/>
              </a:lnSpc>
              <a:buNone/>
              <a:tabLst>
                <a:tab pos="381000" algn="l"/>
              </a:tabLst>
            </a:pPr>
            <a:r>
              <a:rPr lang="zh-CN" altLang="en-US" sz="4000" b="1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     </a:t>
            </a: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病人的手掌或手臂</a:t>
            </a:r>
            <a:r>
              <a:rPr lang="zh-CN" altLang="en-US" sz="36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麻木、疼</a:t>
            </a:r>
            <a:endParaRPr lang="zh-CN" altLang="en-US" sz="3600" dirty="0">
              <a:solidFill>
                <a:srgbClr val="FF3300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hangingPunct="1">
              <a:lnSpc>
                <a:spcPct val="90000"/>
              </a:lnSpc>
              <a:buNone/>
              <a:tabLst>
                <a:tab pos="381000" algn="l"/>
              </a:tabLst>
            </a:pPr>
            <a:r>
              <a:rPr lang="zh-CN" altLang="en-US" sz="36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痛、握力减弱</a:t>
            </a: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，有时连拿杯都觉得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hangingPunct="1">
              <a:lnSpc>
                <a:spcPct val="90000"/>
              </a:lnSpc>
              <a:buNone/>
              <a:tabLst>
                <a:tab pos="381000" algn="l"/>
              </a:tabLst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没有力，病情严重时，整夜疼痛难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hangingPunct="1">
              <a:lnSpc>
                <a:spcPct val="90000"/>
              </a:lnSpc>
              <a:buNone/>
              <a:tabLst>
                <a:tab pos="381000" algn="l"/>
              </a:tabLst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于入睡。 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hangingPunct="1">
              <a:buNone/>
              <a:tabLst>
                <a:tab pos="381000" algn="l"/>
              </a:tabLst>
            </a:pP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666750" indent="-666750" defTabSz="914400" eaLnBrk="1" hangingPunct="1">
              <a:tabLst>
                <a:tab pos="381000" algn="l"/>
              </a:tabLst>
            </a:pPr>
            <a:endParaRPr lang="zh-CN" altLang="en-US" sz="2700" dirty="0">
              <a:solidFill>
                <a:srgbClr val="333333"/>
              </a:solidFill>
              <a:latin typeface="华文新魏" pitchFamily="2" charset="-122"/>
              <a:ea typeface="华文新魏" pitchFamily="2" charset="-122"/>
            </a:endParaRPr>
          </a:p>
          <a:p>
            <a:pPr marL="666750" indent="-666750" defTabSz="914400" eaLnBrk="1" hangingPunct="1">
              <a:tabLst>
                <a:tab pos="381000" algn="l"/>
              </a:tabLst>
            </a:pPr>
            <a:endParaRPr lang="zh-CN" altLang="en-US" dirty="0">
              <a:solidFill>
                <a:srgbClr val="333333"/>
              </a:solidFill>
              <a:latin typeface="华文新魏" pitchFamily="2" charset="-122"/>
              <a:ea typeface="华文新魏" pitchFamily="2" charset="-122"/>
            </a:endParaRPr>
          </a:p>
          <a:p>
            <a:pPr marL="666750" indent="-666750" defTabSz="914400" eaLnBrk="1" hangingPunct="1">
              <a:tabLst>
                <a:tab pos="381000" algn="l"/>
              </a:tabLst>
            </a:pP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15715" name="PubBanner"/>
          <p:cNvSpPr>
            <a:spLocks noGrp="1" noEditPoints="1"/>
          </p:cNvSpPr>
          <p:nvPr>
            <p:ph type="title"/>
          </p:nvPr>
        </p:nvSpPr>
        <p:spPr>
          <a:xfrm>
            <a:off x="1066800" y="990600"/>
            <a:ext cx="7772400" cy="1143000"/>
          </a:xfrm>
          <a:custGeom>
            <a:avLst/>
            <a:gdLst>
              <a:gd name="txL" fmla="*/ 2826 w 21600"/>
              <a:gd name="txT" fmla="*/ 4525 h 21600"/>
              <a:gd name="txR" fmla="*/ 18785 w 21600"/>
              <a:gd name="txB" fmla="*/ 12549 h 21600"/>
            </a:gdLst>
            <a:ahLst/>
            <a:cxnLst>
              <a:cxn ang="17694720">
                <a:pos x="10800" y="0"/>
              </a:cxn>
              <a:cxn ang="11796480">
                <a:pos x="684" y="13728"/>
              </a:cxn>
              <a:cxn ang="5898240">
                <a:pos x="10800" y="12549"/>
              </a:cxn>
              <a:cxn ang="0">
                <a:pos x="20928" y="13728"/>
              </a:cxn>
            </a:cxnLst>
            <a:rect l="txL" t="txT" r="txR" b="txB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0000FF">
              <a:alpha val="100000"/>
            </a:srgbClr>
          </a:solidFill>
          <a:ln>
            <a:solidFill>
              <a:srgbClr val="000000"/>
            </a:solidFill>
          </a:ln>
          <a:effectLst>
            <a:outerShdw dist="107763" dir="2699999" algn="ctr" rotWithShape="0">
              <a:srgbClr val="808080"/>
            </a:outerShdw>
          </a:effectLst>
        </p:spPr>
        <p:txBody>
          <a:bodyPr vert="horz" wrap="square" lIns="91440" tIns="45720" rIns="91440" bIns="45720" numCol="1" anchor="b" anchorCtr="0" compatLnSpc="1"/>
          <a:p>
            <a:pPr eaLnBrk="1" hangingPunct="1"/>
            <a:r>
              <a:rPr lang="zh-CN" altLang="en-US" sz="4000" b="1" dirty="0">
                <a:solidFill>
                  <a:schemeClr val="bg1"/>
                </a:solidFill>
                <a:ea typeface="华文隶书" pitchFamily="2" charset="-122"/>
              </a:rPr>
              <a:t>    颈椎病的症状有哪些</a:t>
            </a:r>
            <a:endParaRPr lang="zh-CN" altLang="en-US" sz="4000" b="1" dirty="0">
              <a:solidFill>
                <a:schemeClr val="bg1"/>
              </a:solidFill>
              <a:ea typeface="华文隶书" pitchFamily="2" charset="-122"/>
            </a:endParaRPr>
          </a:p>
        </p:txBody>
      </p:sp>
      <p:pic>
        <p:nvPicPr>
          <p:cNvPr id="8195" name="图片 115715" descr="289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5791200"/>
            <a:ext cx="1165225" cy="1066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9438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文本占位符 116737"/>
          <p:cNvSpPr>
            <a:spLocks noGrp="1"/>
          </p:cNvSpPr>
          <p:nvPr>
            <p:ph idx="1"/>
          </p:nvPr>
        </p:nvSpPr>
        <p:spPr>
          <a:xfrm>
            <a:off x="1295400" y="2286000"/>
            <a:ext cx="7162800" cy="4572000"/>
          </a:xfrm>
          <a:ln/>
        </p:spPr>
        <p:txBody>
          <a:bodyPr wrap="square" lIns="91440" tIns="45720" rIns="91440" bIns="45720" anchor="t" anchorCtr="0"/>
          <a:p>
            <a:pPr marL="476250" indent="-476250" eaLnBrk="1" hangingPunct="1">
              <a:buNone/>
            </a:pPr>
            <a:r>
              <a:rPr lang="zh-CN" altLang="en-US" sz="4000" b="1" dirty="0">
                <a:solidFill>
                  <a:srgbClr val="3399FF"/>
                </a:solidFill>
                <a:latin typeface="华文新魏" pitchFamily="2" charset="-122"/>
                <a:ea typeface="华文隶书" pitchFamily="2" charset="-122"/>
              </a:rPr>
              <a:t>3. 椎动脉型：</a:t>
            </a:r>
            <a:endParaRPr lang="zh-CN" altLang="en-US" sz="4000" b="1" dirty="0">
              <a:solidFill>
                <a:srgbClr val="3399FF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>
              <a:buNone/>
            </a:pPr>
            <a:r>
              <a:rPr lang="zh-CN" altLang="en-US" sz="4000" b="1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    </a:t>
            </a: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病人的征状是偏头痛、头晕，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>
              <a:buNone/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或者胸闷、胸痛。每次眩晕发作都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>
              <a:buNone/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和</a:t>
            </a:r>
            <a:r>
              <a:rPr lang="zh-CN" altLang="en-US" sz="3600" dirty="0">
                <a:latin typeface="华文新魏" pitchFamily="2" charset="-122"/>
                <a:ea typeface="华文隶书" pitchFamily="2" charset="-122"/>
              </a:rPr>
              <a:t>颈项转动</a:t>
            </a: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有关。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>
              <a:lnSpc>
                <a:spcPct val="90000"/>
              </a:lnSpc>
              <a:buNone/>
            </a:pP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/>
            <a:endParaRPr lang="zh-CN" altLang="en-US" sz="2700" dirty="0"/>
          </a:p>
        </p:txBody>
      </p:sp>
      <p:graphicFrame>
        <p:nvGraphicFramePr>
          <p:cNvPr id="9218" name="对象 116738"/>
          <p:cNvGraphicFramePr/>
          <p:nvPr/>
        </p:nvGraphicFramePr>
        <p:xfrm>
          <a:off x="7499350" y="5486400"/>
          <a:ext cx="10350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2334895" imgH="1160145" progId="图像.文件">
                  <p:embed/>
                </p:oleObj>
              </mc:Choice>
              <mc:Fallback>
                <p:oleObj name="" r:id="rId1" imgW="2334895" imgH="1160145" progId="图像.文件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499350" y="5486400"/>
                        <a:ext cx="1035050" cy="1295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0" name="PubBanner"/>
          <p:cNvSpPr>
            <a:spLocks noGrp="1" noEditPoints="1"/>
          </p:cNvSpPr>
          <p:nvPr>
            <p:ph type="title"/>
          </p:nvPr>
        </p:nvSpPr>
        <p:spPr>
          <a:xfrm>
            <a:off x="1066800" y="990600"/>
            <a:ext cx="7772400" cy="1143000"/>
          </a:xfrm>
          <a:custGeom>
            <a:avLst/>
            <a:gdLst>
              <a:gd name="txL" fmla="*/ 2826 w 21600"/>
              <a:gd name="txT" fmla="*/ 4525 h 21600"/>
              <a:gd name="txR" fmla="*/ 18785 w 21600"/>
              <a:gd name="txB" fmla="*/ 12549 h 21600"/>
            </a:gdLst>
            <a:ahLst/>
            <a:cxnLst>
              <a:cxn ang="17694720">
                <a:pos x="10800" y="0"/>
              </a:cxn>
              <a:cxn ang="11796480">
                <a:pos x="684" y="13728"/>
              </a:cxn>
              <a:cxn ang="5898240">
                <a:pos x="10800" y="12549"/>
              </a:cxn>
              <a:cxn ang="0">
                <a:pos x="20928" y="13728"/>
              </a:cxn>
            </a:cxnLst>
            <a:rect l="txL" t="txT" r="txR" b="txB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0000FF">
              <a:alpha val="100000"/>
            </a:srgbClr>
          </a:solidFill>
          <a:ln>
            <a:solidFill>
              <a:srgbClr val="000000"/>
            </a:solidFill>
          </a:ln>
          <a:effectLst>
            <a:outerShdw dist="107763" dir="2699999" algn="ctr" rotWithShape="0">
              <a:srgbClr val="808080"/>
            </a:outerShdw>
          </a:effectLst>
        </p:spPr>
        <p:txBody>
          <a:bodyPr vert="horz" wrap="square" lIns="91440" tIns="45720" rIns="91440" bIns="45720" numCol="1" anchor="b" anchorCtr="0" compatLnSpc="1"/>
          <a:p>
            <a:pPr eaLnBrk="1" hangingPunct="1"/>
            <a:r>
              <a:rPr lang="zh-CN" altLang="en-US" b="1" dirty="0">
                <a:solidFill>
                  <a:schemeClr val="bg1"/>
                </a:solidFill>
                <a:ea typeface="华文隶书" pitchFamily="2" charset="-122"/>
              </a:rPr>
              <a:t>    </a:t>
            </a:r>
            <a:r>
              <a:rPr lang="zh-CN" altLang="en-US" sz="4000" b="1" dirty="0">
                <a:solidFill>
                  <a:schemeClr val="bg1"/>
                </a:solidFill>
                <a:ea typeface="华文隶书" pitchFamily="2" charset="-122"/>
              </a:rPr>
              <a:t>颈椎病的症状有哪些</a:t>
            </a:r>
            <a:endParaRPr lang="zh-CN" altLang="en-US" sz="4000" b="1" dirty="0">
              <a:solidFill>
                <a:schemeClr val="bg1"/>
              </a:solidFill>
              <a:ea typeface="华文隶书" pitchFamily="2" charset="-122"/>
            </a:endParaRPr>
          </a:p>
        </p:txBody>
      </p:sp>
    </p:spTree>
  </p:cSld>
  <p:clrMapOvr>
    <a:masterClrMapping/>
  </p:clrMapOvr>
  <p:transition spd="med" advTm="9532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文本占位符 116737"/>
          <p:cNvSpPr>
            <a:spLocks noGrp="1"/>
          </p:cNvSpPr>
          <p:nvPr>
            <p:ph idx="1"/>
          </p:nvPr>
        </p:nvSpPr>
        <p:spPr>
          <a:xfrm>
            <a:off x="1295400" y="2286000"/>
            <a:ext cx="7162800" cy="4572000"/>
          </a:xfrm>
          <a:ln/>
        </p:spPr>
        <p:txBody>
          <a:bodyPr wrap="square" lIns="91440" tIns="45720" rIns="91440" bIns="45720" anchor="t" anchorCtr="0"/>
          <a:p>
            <a:pPr marL="476250" indent="-476250" eaLnBrk="1" hangingPunct="1">
              <a:lnSpc>
                <a:spcPct val="90000"/>
              </a:lnSpc>
              <a:buNone/>
            </a:pPr>
            <a:r>
              <a:rPr lang="zh-CN" altLang="en-US" sz="4000" b="1" dirty="0">
                <a:solidFill>
                  <a:srgbClr val="3399FF"/>
                </a:solidFill>
                <a:latin typeface="华文新魏" pitchFamily="2" charset="-122"/>
                <a:ea typeface="华文隶书" pitchFamily="2" charset="-122"/>
              </a:rPr>
              <a:t>4.交感神经型：</a:t>
            </a:r>
            <a:endParaRPr lang="zh-CN" altLang="en-US" sz="4000" b="1" dirty="0">
              <a:solidFill>
                <a:srgbClr val="3399FF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>
              <a:lnSpc>
                <a:spcPct val="90000"/>
              </a:lnSpc>
              <a:buNone/>
            </a:pPr>
            <a:r>
              <a:rPr lang="zh-CN" altLang="en-US" sz="4000" b="1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    </a:t>
            </a: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临床表现为头晕、眼花、耳鸣、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>
              <a:lnSpc>
                <a:spcPct val="90000"/>
              </a:lnSpc>
              <a:buNone/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手麻、心动过速、心前区疼痛等一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>
              <a:lnSpc>
                <a:spcPct val="90000"/>
              </a:lnSpc>
              <a:buNone/>
            </a:pPr>
            <a:r>
              <a:rPr lang="zh-CN" altLang="en-US" sz="3600" dirty="0">
                <a:solidFill>
                  <a:srgbClr val="333333"/>
                </a:solidFill>
                <a:latin typeface="华文新魏" pitchFamily="2" charset="-122"/>
                <a:ea typeface="华文隶书" pitchFamily="2" charset="-122"/>
              </a:rPr>
              <a:t>系列交感神经症状。</a:t>
            </a: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>
              <a:lnSpc>
                <a:spcPct val="90000"/>
              </a:lnSpc>
              <a:buNone/>
            </a:pPr>
            <a:endParaRPr lang="zh-CN" altLang="en-US" sz="3600" dirty="0">
              <a:solidFill>
                <a:srgbClr val="333333"/>
              </a:solidFill>
              <a:latin typeface="华文新魏" pitchFamily="2" charset="-122"/>
              <a:ea typeface="华文隶书" pitchFamily="2" charset="-122"/>
            </a:endParaRPr>
          </a:p>
          <a:p>
            <a:pPr marL="476250" indent="-476250" eaLnBrk="1" hangingPunct="1"/>
            <a:endParaRPr lang="zh-CN" altLang="en-US" sz="2700" dirty="0"/>
          </a:p>
        </p:txBody>
      </p:sp>
      <p:graphicFrame>
        <p:nvGraphicFramePr>
          <p:cNvPr id="10242" name="对象 116738"/>
          <p:cNvGraphicFramePr/>
          <p:nvPr/>
        </p:nvGraphicFramePr>
        <p:xfrm>
          <a:off x="7499350" y="5486400"/>
          <a:ext cx="10350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334895" imgH="1160145" progId="图像.文件">
                  <p:embed/>
                </p:oleObj>
              </mc:Choice>
              <mc:Fallback>
                <p:oleObj name="" r:id="rId1" imgW="2334895" imgH="1160145" progId="图像.文件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499350" y="5486400"/>
                        <a:ext cx="1035050" cy="1295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0" name="PubBanner"/>
          <p:cNvSpPr>
            <a:spLocks noGrp="1" noEditPoints="1"/>
          </p:cNvSpPr>
          <p:nvPr>
            <p:ph type="title"/>
          </p:nvPr>
        </p:nvSpPr>
        <p:spPr>
          <a:xfrm>
            <a:off x="1066800" y="990600"/>
            <a:ext cx="7772400" cy="1143000"/>
          </a:xfrm>
          <a:custGeom>
            <a:avLst/>
            <a:gdLst>
              <a:gd name="txL" fmla="*/ 2826 w 21600"/>
              <a:gd name="txT" fmla="*/ 4525 h 21600"/>
              <a:gd name="txR" fmla="*/ 18785 w 21600"/>
              <a:gd name="txB" fmla="*/ 12549 h 21600"/>
            </a:gdLst>
            <a:ahLst/>
            <a:cxnLst>
              <a:cxn ang="17694720">
                <a:pos x="10800" y="0"/>
              </a:cxn>
              <a:cxn ang="11796480">
                <a:pos x="684" y="13728"/>
              </a:cxn>
              <a:cxn ang="5898240">
                <a:pos x="10800" y="12549"/>
              </a:cxn>
              <a:cxn ang="0">
                <a:pos x="20928" y="13728"/>
              </a:cxn>
            </a:cxnLst>
            <a:rect l="txL" t="txT" r="txR" b="txB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0000FF">
              <a:alpha val="100000"/>
            </a:srgbClr>
          </a:solidFill>
          <a:ln>
            <a:solidFill>
              <a:srgbClr val="000000"/>
            </a:solidFill>
          </a:ln>
          <a:effectLst>
            <a:outerShdw dist="107763" dir="2699999" algn="ctr" rotWithShape="0">
              <a:srgbClr val="808080"/>
            </a:outerShdw>
          </a:effectLst>
        </p:spPr>
        <p:txBody>
          <a:bodyPr vert="horz" wrap="square" lIns="91440" tIns="45720" rIns="91440" bIns="45720" numCol="1" anchor="b" anchorCtr="0" compatLnSpc="1"/>
          <a:p>
            <a:pPr eaLnBrk="1" hangingPunct="1"/>
            <a:r>
              <a:rPr lang="zh-CN" altLang="en-US" b="1" dirty="0">
                <a:solidFill>
                  <a:schemeClr val="bg1"/>
                </a:solidFill>
                <a:ea typeface="华文隶书" pitchFamily="2" charset="-122"/>
              </a:rPr>
              <a:t>    </a:t>
            </a:r>
            <a:r>
              <a:rPr lang="zh-CN" altLang="en-US" sz="4000" b="1" dirty="0">
                <a:solidFill>
                  <a:schemeClr val="bg1"/>
                </a:solidFill>
                <a:ea typeface="华文隶书" pitchFamily="2" charset="-122"/>
              </a:rPr>
              <a:t>颈椎病的症状有哪些</a:t>
            </a:r>
            <a:endParaRPr lang="zh-CN" altLang="en-US" sz="4000" b="1" dirty="0">
              <a:solidFill>
                <a:schemeClr val="bg1"/>
              </a:solidFill>
              <a:ea typeface="华文隶书" pitchFamily="2" charset="-122"/>
            </a:endParaRPr>
          </a:p>
        </p:txBody>
      </p:sp>
    </p:spTree>
  </p:cSld>
  <p:clrMapOvr>
    <a:masterClrMapping/>
  </p:clrMapOvr>
  <p:transition spd="med" advTm="9439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标题 95233"/>
          <p:cNvSpPr>
            <a:spLocks noGrp="1"/>
          </p:cNvSpPr>
          <p:nvPr>
            <p:ph type="title"/>
          </p:nvPr>
        </p:nvSpPr>
        <p:spPr>
          <a:xfrm>
            <a:off x="914400" y="1295400"/>
            <a:ext cx="8229600" cy="1143000"/>
          </a:xfrm>
          <a:ln/>
        </p:spPr>
        <p:txBody>
          <a:bodyPr wrap="square" lIns="91440" tIns="45720" rIns="91440" bIns="45720" anchor="b" anchorCtr="0"/>
          <a:p>
            <a:pPr eaLnBrk="1" hangingPunct="1"/>
            <a:br>
              <a:rPr lang="zh-CN" altLang="en-US" dirty="0"/>
            </a:br>
            <a:endParaRPr lang="zh-CN" altLang="en-US" dirty="0"/>
          </a:p>
        </p:txBody>
      </p:sp>
      <p:sp>
        <p:nvSpPr>
          <p:cNvPr id="95235" name="内容占位符 95234"/>
          <p:cNvSpPr>
            <a:spLocks noGrp="1"/>
          </p:cNvSpPr>
          <p:nvPr>
            <p:ph idx="1"/>
          </p:nvPr>
        </p:nvSpPr>
        <p:spPr>
          <a:xfrm>
            <a:off x="730250" y="1981200"/>
            <a:ext cx="7575550" cy="4114800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marL="285750" indent="-285750" eaLnBrk="1" hangingPunct="1">
              <a:lnSpc>
                <a:spcPct val="110000"/>
              </a:lnSpc>
              <a:buNone/>
            </a:pPr>
            <a:r>
              <a:rPr lang="zh-CN" altLang="en-US" sz="36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   </a:t>
            </a:r>
            <a:r>
              <a:rPr lang="zh-CN" altLang="en-US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长期低头伏案工作，使颈椎长时间</a:t>
            </a:r>
            <a:endParaRPr lang="zh-CN" altLang="en-US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285750" indent="-285750"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处于屈曲位或某些特定体位，不仅使颈</a:t>
            </a:r>
            <a:endParaRPr lang="zh-CN" altLang="en-US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285750" indent="-285750"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椎间盘内的压力增高，而且也使颈部肌</a:t>
            </a:r>
            <a:endParaRPr lang="zh-CN" altLang="en-US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285750" indent="-285750"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肉长期处于非协调受力状态，颈后部</a:t>
            </a:r>
            <a:r>
              <a:rPr lang="zh-CN" altLang="en-US" dirty="0">
                <a:solidFill>
                  <a:srgbClr val="5A2BEF"/>
                </a:solidFill>
                <a:latin typeface="华文新魏" pitchFamily="2" charset="-122"/>
                <a:ea typeface="华文隶书" pitchFamily="2" charset="-122"/>
              </a:rPr>
              <a:t>肌</a:t>
            </a:r>
            <a:endParaRPr lang="zh-CN" altLang="en-US" dirty="0">
              <a:solidFill>
                <a:srgbClr val="5A2BEF"/>
              </a:solidFill>
              <a:latin typeface="华文新魏" pitchFamily="2" charset="-122"/>
              <a:ea typeface="华文隶书" pitchFamily="2" charset="-122"/>
            </a:endParaRPr>
          </a:p>
          <a:p>
            <a:pPr marL="285750" indent="-285750"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5A2BEF"/>
                </a:solidFill>
                <a:latin typeface="华文新魏" pitchFamily="2" charset="-122"/>
                <a:ea typeface="华文隶书" pitchFamily="2" charset="-122"/>
              </a:rPr>
              <a:t>肉和韧带</a:t>
            </a:r>
            <a:r>
              <a:rPr lang="zh-CN" altLang="en-US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易受牵拉</a:t>
            </a:r>
            <a:r>
              <a:rPr lang="zh-CN" altLang="en-US" dirty="0">
                <a:solidFill>
                  <a:srgbClr val="FF0066"/>
                </a:solidFill>
                <a:latin typeface="华文新魏" pitchFamily="2" charset="-122"/>
                <a:ea typeface="华文隶书" pitchFamily="2" charset="-122"/>
              </a:rPr>
              <a:t>劳损</a:t>
            </a:r>
            <a:r>
              <a:rPr lang="zh-CN" altLang="en-US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，椎体前缘相互</a:t>
            </a:r>
            <a:endParaRPr lang="zh-CN" altLang="en-US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285750" indent="-285750"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磨损、</a:t>
            </a:r>
            <a:r>
              <a:rPr lang="zh-CN" altLang="en-US" dirty="0">
                <a:solidFill>
                  <a:srgbClr val="FF0066"/>
                </a:solidFill>
                <a:latin typeface="华文新魏" pitchFamily="2" charset="-122"/>
                <a:ea typeface="华文隶书" pitchFamily="2" charset="-122"/>
              </a:rPr>
              <a:t>增生,</a:t>
            </a:r>
            <a:r>
              <a:rPr lang="zh-CN" altLang="en-US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再加上扭转、侧屈过度，更</a:t>
            </a:r>
            <a:endParaRPr lang="zh-CN" altLang="en-US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285750" indent="-285750" eaLnBrk="1" hangingPunct="1">
              <a:lnSpc>
                <a:spcPct val="11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进一步导致损伤，</a:t>
            </a:r>
            <a:r>
              <a:rPr lang="zh-CN" altLang="en-US" dirty="0">
                <a:solidFill>
                  <a:srgbClr val="FF0066"/>
                </a:solidFill>
                <a:latin typeface="华文新魏" pitchFamily="2" charset="-122"/>
                <a:ea typeface="华文隶书" pitchFamily="2" charset="-122"/>
              </a:rPr>
              <a:t>易于发生颈椎病。</a:t>
            </a:r>
            <a:br>
              <a:rPr lang="zh-CN" altLang="en-US" sz="2600" dirty="0">
                <a:solidFill>
                  <a:srgbClr val="FF0066"/>
                </a:solidFill>
                <a:latin typeface="华文新魏" pitchFamily="2" charset="-122"/>
                <a:ea typeface="华文新魏" pitchFamily="2" charset="-122"/>
              </a:rPr>
            </a:br>
            <a:b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</a:b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1267" name="图片 95238" descr="j02920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18388" y="5341938"/>
            <a:ext cx="1639887" cy="1555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8" name="横卷形 95239"/>
          <p:cNvSpPr/>
          <p:nvPr/>
        </p:nvSpPr>
        <p:spPr>
          <a:xfrm>
            <a:off x="1447800" y="838200"/>
            <a:ext cx="7086600" cy="1143000"/>
          </a:xfrm>
          <a:prstGeom prst="horizontalScroll">
            <a:avLst>
              <a:gd name="adj" fmla="val 12500"/>
            </a:avLst>
          </a:prstGeom>
          <a:solidFill>
            <a:srgbClr val="CCFFCC">
              <a:alpha val="50195"/>
            </a:srgbClr>
          </a:solidFill>
          <a:ln w="9525" cap="flat" cmpd="sng">
            <a:solidFill>
              <a:schemeClr val="tx1"/>
            </a:solidFill>
            <a:prstDash val="sysDot"/>
            <a:miter/>
            <a:headEnd type="none" w="med" len="med"/>
            <a:tailEnd type="none" w="med" len="med"/>
          </a:ln>
        </p:spPr>
        <p:txBody>
          <a:bodyPr anchor="b" anchorCtr="0"/>
          <a:p>
            <a:pPr algn="ctr"/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endParaRPr lang="zh-CN" altLang="en-US" sz="3600" dirty="0">
              <a:solidFill>
                <a:srgbClr val="9A0A8C"/>
              </a:solidFill>
              <a:latin typeface="Times New Roman" panose="02020603050405020304" pitchFamily="18" charset="0"/>
              <a:ea typeface="华文新魏" pitchFamily="2" charset="-122"/>
            </a:endParaRPr>
          </a:p>
        </p:txBody>
      </p:sp>
      <p:sp>
        <p:nvSpPr>
          <p:cNvPr id="11269" name="文本框 95240"/>
          <p:cNvSpPr txBox="1"/>
          <p:nvPr/>
        </p:nvSpPr>
        <p:spPr>
          <a:xfrm>
            <a:off x="1720850" y="1066800"/>
            <a:ext cx="6584950" cy="8302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800" b="1" dirty="0">
                <a:solidFill>
                  <a:srgbClr val="9A0A8C"/>
                </a:solidFill>
                <a:latin typeface="Times New Roman" panose="02020603050405020304" pitchFamily="18" charset="0"/>
                <a:ea typeface="华文行楷" pitchFamily="2" charset="-122"/>
              </a:rPr>
              <a:t>如何预防颈椎病</a:t>
            </a:r>
            <a:endParaRPr lang="zh-CN" altLang="en-US" sz="4800" b="1" dirty="0">
              <a:solidFill>
                <a:srgbClr val="9A0A8C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pic>
        <p:nvPicPr>
          <p:cNvPr id="11270" name="图片 95241" descr="NA00864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58875"/>
            <a:ext cx="990600" cy="746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20623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charRg st="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charRg st="0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标题 11776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077200" cy="1524000"/>
          </a:xfrm>
          <a:ln/>
        </p:spPr>
        <p:txBody>
          <a:bodyPr wrap="square" lIns="91440" tIns="45720" rIns="91440" bIns="45720" anchor="b" anchorCtr="0"/>
          <a:p>
            <a:pPr eaLnBrk="1" hangingPunct="1"/>
            <a:br>
              <a:rPr lang="zh-CN" altLang="en-US" dirty="0"/>
            </a:br>
            <a:endParaRPr lang="zh-CN" altLang="en-US" dirty="0"/>
          </a:p>
        </p:txBody>
      </p:sp>
      <p:sp>
        <p:nvSpPr>
          <p:cNvPr id="117763" name="内容占位符 117762"/>
          <p:cNvSpPr>
            <a:spLocks noGrp="1"/>
          </p:cNvSpPr>
          <p:nvPr>
            <p:ph idx="1"/>
          </p:nvPr>
        </p:nvSpPr>
        <p:spPr>
          <a:xfrm>
            <a:off x="603250" y="1592263"/>
            <a:ext cx="5205413" cy="4586287"/>
          </a:xfrm>
          <a:gradFill rotWithShape="0">
            <a:gsLst>
              <a:gs pos="0">
                <a:srgbClr val="F1FDB3"/>
              </a:gs>
              <a:gs pos="100000">
                <a:schemeClr val="bg1"/>
              </a:gs>
            </a:gsLst>
            <a:lin ang="5400000" scaled="1"/>
            <a:tileRect/>
          </a:gradFill>
          <a:ln/>
        </p:spPr>
        <p:txBody>
          <a:bodyPr wrap="square" lIns="91440" tIns="45720" rIns="91440" bIns="45720" anchor="t" anchorCtr="0"/>
          <a:p>
            <a:pPr marL="190500" indent="-190500" eaLnBrk="1" hangingPunct="1">
              <a:lnSpc>
                <a:spcPct val="11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     </a:t>
            </a: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首先在</a:t>
            </a:r>
            <a:r>
              <a:rPr lang="zh-CN" altLang="en-US" sz="28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坐姿</a:t>
            </a: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上应保持自然</a:t>
            </a: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190500" indent="-190500"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的</a:t>
            </a:r>
            <a:r>
              <a:rPr lang="zh-CN" altLang="en-US" sz="28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端坐位</a:t>
            </a: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，臀部和背部要充分</a:t>
            </a: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190500" indent="-190500"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接触椅面，</a:t>
            </a:r>
            <a:r>
              <a:rPr lang="zh-CN" altLang="en-US" sz="28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双肩后展</a:t>
            </a: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，</a:t>
            </a:r>
            <a:r>
              <a:rPr lang="zh-CN" altLang="en-US" sz="28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脊柱正</a:t>
            </a:r>
            <a:endParaRPr lang="zh-CN" altLang="en-US" sz="2800" dirty="0">
              <a:solidFill>
                <a:srgbClr val="FF3300"/>
              </a:solidFill>
              <a:latin typeface="华文新魏" pitchFamily="2" charset="-122"/>
              <a:ea typeface="华文隶书" pitchFamily="2" charset="-122"/>
            </a:endParaRPr>
          </a:p>
          <a:p>
            <a:pPr marL="190500" indent="-190500"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直</a:t>
            </a: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，两足着地。将桌椅高度调</a:t>
            </a: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190500" indent="-190500"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到与自己身高比例合适的最佳</a:t>
            </a: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190500" indent="-190500"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状态，使</a:t>
            </a:r>
            <a:r>
              <a:rPr lang="zh-CN" altLang="en-US" sz="28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目光平视</a:t>
            </a: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电脑屏幕，</a:t>
            </a: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190500" indent="-190500"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双肩放松。</a:t>
            </a:r>
            <a:r>
              <a:rPr lang="zh-CN" altLang="en-US" sz="28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避免头颈部过度前</a:t>
            </a:r>
            <a:endParaRPr lang="zh-CN" altLang="en-US" sz="2800" dirty="0">
              <a:solidFill>
                <a:srgbClr val="FF3300"/>
              </a:solidFill>
              <a:latin typeface="华文新魏" pitchFamily="2" charset="-122"/>
              <a:ea typeface="华文隶书" pitchFamily="2" charset="-122"/>
            </a:endParaRPr>
          </a:p>
          <a:p>
            <a:pPr marL="190500" indent="-190500"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FF3300"/>
                </a:solidFill>
                <a:latin typeface="华文新魏" pitchFamily="2" charset="-122"/>
                <a:ea typeface="华文隶书" pitchFamily="2" charset="-122"/>
              </a:rPr>
              <a:t>屈</a:t>
            </a:r>
            <a:r>
              <a:rPr lang="zh-CN" altLang="en-US" sz="2800" dirty="0">
                <a:latin typeface="华文新魏" pitchFamily="2" charset="-122"/>
                <a:ea typeface="华文隶书" pitchFamily="2" charset="-122"/>
              </a:rPr>
              <a:t>或过度后仰</a:t>
            </a: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,以减轻长时间端</a:t>
            </a: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190500" indent="-190500" eaLnBrk="1" hangingPunct="1">
              <a:lnSpc>
                <a:spcPct val="110000"/>
              </a:lnSpc>
              <a:buNone/>
            </a:pPr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隶书" pitchFamily="2" charset="-122"/>
              </a:rPr>
              <a:t>坐引起的颈部疲劳。 </a:t>
            </a: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隶书" pitchFamily="2" charset="-122"/>
            </a:endParaRPr>
          </a:p>
          <a:p>
            <a:pPr marL="190500" indent="-190500" eaLnBrk="1" hangingPunct="1">
              <a:lnSpc>
                <a:spcPct val="110000"/>
              </a:lnSpc>
              <a:buNone/>
            </a:pPr>
            <a:br>
              <a:rPr lang="zh-CN" altLang="en-US" sz="2400" dirty="0">
                <a:solidFill>
                  <a:srgbClr val="000000"/>
                </a:solidFill>
              </a:rPr>
            </a:br>
            <a:r>
              <a:rPr lang="zh-CN" altLang="en-US" sz="2400" dirty="0">
                <a:solidFill>
                  <a:srgbClr val="000000"/>
                </a:solidFill>
              </a:rPr>
              <a:t> </a:t>
            </a:r>
            <a:br>
              <a:rPr lang="zh-CN" altLang="en-US" sz="2400" dirty="0">
                <a:solidFill>
                  <a:srgbClr val="000000"/>
                </a:solidFill>
              </a:rPr>
            </a:br>
            <a:endParaRPr lang="zh-CN" altLang="en-US" sz="2400" dirty="0">
              <a:solidFill>
                <a:srgbClr val="000000"/>
              </a:solidFill>
            </a:endParaRPr>
          </a:p>
          <a:p>
            <a:pPr marL="190500" indent="-190500" eaLnBrk="1" hangingPunct="1">
              <a:lnSpc>
                <a:spcPct val="90000"/>
              </a:lnSpc>
            </a:pPr>
            <a:endParaRPr lang="zh-CN" altLang="en-US" sz="28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291" name="矩形 117763"/>
          <p:cNvSpPr/>
          <p:nvPr/>
        </p:nvSpPr>
        <p:spPr>
          <a:xfrm>
            <a:off x="1066800" y="838200"/>
            <a:ext cx="7772400" cy="2133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br>
              <a:rPr lang="zh-CN" altLang="en-US" sz="4400" dirty="0">
                <a:solidFill>
                  <a:srgbClr val="333333"/>
                </a:solidFill>
                <a:latin typeface="_x000B__x000C_"/>
              </a:rPr>
            </a:br>
            <a:endParaRPr lang="zh-CN" altLang="en-US" sz="4400" dirty="0">
              <a:solidFill>
                <a:srgbClr val="333333"/>
              </a:solidFill>
              <a:latin typeface="_x000B__x000C_"/>
            </a:endParaRPr>
          </a:p>
        </p:txBody>
      </p:sp>
      <p:sp>
        <p:nvSpPr>
          <p:cNvPr id="12292" name="矩形 117764"/>
          <p:cNvSpPr/>
          <p:nvPr/>
        </p:nvSpPr>
        <p:spPr>
          <a:xfrm>
            <a:off x="1447800" y="990600"/>
            <a:ext cx="7772400" cy="9382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br>
              <a:rPr lang="zh-CN" altLang="en-US" sz="4400" dirty="0">
                <a:solidFill>
                  <a:srgbClr val="333333"/>
                </a:solidFill>
                <a:latin typeface="_x000B__x000C_"/>
              </a:rPr>
            </a:br>
            <a:endParaRPr lang="zh-CN" altLang="en-US" sz="4400" dirty="0">
              <a:solidFill>
                <a:srgbClr val="333333"/>
              </a:solidFill>
              <a:latin typeface="_x000B__x000C_"/>
            </a:endParaRPr>
          </a:p>
        </p:txBody>
      </p:sp>
      <p:sp>
        <p:nvSpPr>
          <p:cNvPr id="12293" name="矩形 117765"/>
          <p:cNvSpPr/>
          <p:nvPr/>
        </p:nvSpPr>
        <p:spPr>
          <a:xfrm>
            <a:off x="1371600" y="1143000"/>
            <a:ext cx="7772400" cy="990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br>
              <a:rPr lang="zh-CN" altLang="en-US" sz="4400" dirty="0">
                <a:solidFill>
                  <a:srgbClr val="333333"/>
                </a:solidFill>
                <a:latin typeface="_x000B__x000C_"/>
              </a:rPr>
            </a:br>
            <a:endParaRPr lang="zh-CN" altLang="en-US" sz="4400" dirty="0">
              <a:solidFill>
                <a:srgbClr val="333333"/>
              </a:solidFill>
              <a:latin typeface="_x000B__x000C_"/>
            </a:endParaRPr>
          </a:p>
        </p:txBody>
      </p:sp>
      <p:pic>
        <p:nvPicPr>
          <p:cNvPr id="12294" name="图片 117766" descr="sitting0404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08663" y="2133600"/>
            <a:ext cx="2801937" cy="403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5" name="横卷形 117767"/>
          <p:cNvSpPr/>
          <p:nvPr/>
        </p:nvSpPr>
        <p:spPr>
          <a:xfrm>
            <a:off x="1371600" y="762000"/>
            <a:ext cx="7239000" cy="830263"/>
          </a:xfrm>
          <a:prstGeom prst="horizontalScroll">
            <a:avLst>
              <a:gd name="adj" fmla="val 12500"/>
            </a:avLst>
          </a:prstGeom>
          <a:solidFill>
            <a:srgbClr val="CCFFCC">
              <a:alpha val="50195"/>
            </a:srgbClr>
          </a:solidFill>
          <a:ln w="9525" cap="flat" cmpd="sng">
            <a:solidFill>
              <a:schemeClr val="tx1"/>
            </a:solidFill>
            <a:prstDash val="sysDot"/>
            <a:miter/>
            <a:headEnd type="none" w="med" len="med"/>
            <a:tailEnd type="none" w="med" len="med"/>
          </a:ln>
        </p:spPr>
        <p:txBody>
          <a:bodyPr anchor="b" anchorCtr="0"/>
          <a:p>
            <a:pPr algn="ctr"/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4400" b="1" dirty="0">
                <a:solidFill>
                  <a:srgbClr val="C64C52"/>
                </a:solidFill>
                <a:latin typeface="_x000B__x000C_"/>
                <a:ea typeface="华文隶书" pitchFamily="2" charset="-122"/>
              </a:rPr>
            </a:br>
            <a:br>
              <a:rPr lang="zh-CN" altLang="en-US" sz="3600" dirty="0">
                <a:solidFill>
                  <a:srgbClr val="9A0A8C"/>
                </a:solidFill>
                <a:latin typeface="Times New Roman" panose="02020603050405020304" pitchFamily="18" charset="0"/>
                <a:ea typeface="华文新魏" pitchFamily="2" charset="-122"/>
              </a:rPr>
            </a:br>
            <a:endParaRPr lang="zh-CN" altLang="en-US" sz="3600" dirty="0">
              <a:solidFill>
                <a:srgbClr val="9A0A8C"/>
              </a:solidFill>
              <a:latin typeface="Times New Roman" panose="02020603050405020304" pitchFamily="18" charset="0"/>
              <a:ea typeface="华文新魏" pitchFamily="2" charset="-122"/>
            </a:endParaRPr>
          </a:p>
        </p:txBody>
      </p:sp>
      <p:sp>
        <p:nvSpPr>
          <p:cNvPr id="12296" name="文本框 117768"/>
          <p:cNvSpPr txBox="1"/>
          <p:nvPr/>
        </p:nvSpPr>
        <p:spPr>
          <a:xfrm>
            <a:off x="1447800" y="762000"/>
            <a:ext cx="7010400" cy="8302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4800" b="1" dirty="0">
                <a:solidFill>
                  <a:srgbClr val="9A0A8C"/>
                </a:solidFill>
                <a:latin typeface="Times New Roman" panose="02020603050405020304" pitchFamily="18" charset="0"/>
                <a:ea typeface="华文行楷" pitchFamily="2" charset="-122"/>
              </a:rPr>
              <a:t>如何预防颈椎病</a:t>
            </a:r>
            <a:endParaRPr lang="zh-CN" altLang="en-US" sz="4800" b="1" dirty="0">
              <a:solidFill>
                <a:srgbClr val="9A0A8C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pic>
        <p:nvPicPr>
          <p:cNvPr id="12297" name="图片 117769" descr="NA00864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90600" cy="746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2145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charRg st="0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charRg st="0" end="1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charRg st="133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7763">
                                            <p:txEl>
                                              <p:charRg st="133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theme/theme1.xml><?xml version="1.0" encoding="utf-8"?>
<a:theme xmlns:a="http://schemas.openxmlformats.org/drawingml/2006/main" name="Nature">
  <a:themeElements>
    <a:clrScheme name="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D453E"/>
      </a:accent4>
      <a:accent5>
        <a:srgbClr val="E0EBF7"/>
      </a:accent5>
      <a:accent6>
        <a:srgbClr val="E0AD59"/>
      </a:accent6>
      <a:hlink>
        <a:srgbClr val="B0AE6A"/>
      </a:hlink>
      <a:folHlink>
        <a:srgbClr val="C3E684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0</TotalTime>
  <Words>3925</Words>
  <Application>WPS 演示</Application>
  <PresentationFormat>全屏显示(4:3)</PresentationFormat>
  <Paragraphs>298</Paragraphs>
  <Slides>31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50" baseType="lpstr">
      <vt:lpstr>Arial</vt:lpstr>
      <vt:lpstr>宋体</vt:lpstr>
      <vt:lpstr>Wingdings</vt:lpstr>
      <vt:lpstr>Times New Roman</vt:lpstr>
      <vt:lpstr>Calibri</vt:lpstr>
      <vt:lpstr>华文新魏</vt:lpstr>
      <vt:lpstr>华文隶书</vt:lpstr>
      <vt:lpstr>微软雅黑</vt:lpstr>
      <vt:lpstr>_x000B__x000C_</vt:lpstr>
      <vt:lpstr>Segoe Print</vt:lpstr>
      <vt:lpstr>华文行楷</vt:lpstr>
      <vt:lpstr>_x000B__x000C_</vt:lpstr>
      <vt:lpstr>华文琥珀</vt:lpstr>
      <vt:lpstr>华文琥珀</vt:lpstr>
      <vt:lpstr>黑体</vt:lpstr>
      <vt:lpstr>Arial Unicode MS</vt:lpstr>
      <vt:lpstr>Nature</vt:lpstr>
      <vt:lpstr>图像.文件</vt:lpstr>
      <vt:lpstr>图像.文件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SMIC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颈椎病的防治</dc:title>
  <dc:creator>e004870</dc:creator>
  <cp:lastModifiedBy>Administrator</cp:lastModifiedBy>
  <cp:revision>736</cp:revision>
  <dcterms:created xsi:type="dcterms:W3CDTF">2004-11-23T07:54:00Z</dcterms:created>
  <dcterms:modified xsi:type="dcterms:W3CDTF">2023-09-25T02:00:50Z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2052-11.8.2.9067</vt:lpwstr>
  </property>
</Properties>
</file>